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sldIdLst>
    <p:sldId id="537" r:id="rId3"/>
    <p:sldId id="586" r:id="rId4"/>
    <p:sldId id="550" r:id="rId5"/>
    <p:sldId id="547" r:id="rId6"/>
    <p:sldId id="587" r:id="rId7"/>
    <p:sldId id="574" r:id="rId8"/>
    <p:sldId id="566" r:id="rId9"/>
    <p:sldId id="567" r:id="rId10"/>
    <p:sldId id="582" r:id="rId11"/>
    <p:sldId id="585" r:id="rId12"/>
    <p:sldId id="548" r:id="rId13"/>
    <p:sldId id="335" r:id="rId14"/>
    <p:sldId id="336" r:id="rId15"/>
    <p:sldId id="337" r:id="rId16"/>
    <p:sldId id="338" r:id="rId17"/>
    <p:sldId id="339" r:id="rId18"/>
    <p:sldId id="340" r:id="rId19"/>
    <p:sldId id="341" r:id="rId20"/>
    <p:sldId id="343" r:id="rId21"/>
    <p:sldId id="549" r:id="rId22"/>
    <p:sldId id="543" r:id="rId23"/>
    <p:sldId id="544" r:id="rId24"/>
    <p:sldId id="546" r:id="rId25"/>
    <p:sldId id="34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2/18/25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7123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2/18/25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56351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2/18/25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1694091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2/18/25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939853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2/18/25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023898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2/18/25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1154771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2/18/25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123852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2/18/25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4242685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2/18/25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14464283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2/18/25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30283760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2/18/25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1055112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2/18/25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3994084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2/18/25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591626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2/18/25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4394377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2/18/25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390026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2/18/25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02071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2/18/25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924385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2/18/25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382505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2/18/25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761465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2/18/25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4094745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2/18/25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521372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2/18/25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501670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2/18/25</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5371873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2/18/25</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30232247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emf"/><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3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tiff"/><Relationship Id="rId1" Type="http://schemas.openxmlformats.org/officeDocument/2006/relationships/slideLayout" Target="../slideLayouts/slideLayout2.xml"/><Relationship Id="rId6" Type="http://schemas.openxmlformats.org/officeDocument/2006/relationships/image" Target="../media/image43.tiff"/><Relationship Id="rId5" Type="http://schemas.openxmlformats.org/officeDocument/2006/relationships/image" Target="../media/image42.tiff"/><Relationship Id="rId4" Type="http://schemas.openxmlformats.org/officeDocument/2006/relationships/image" Target="../media/image41.tiff"/></Relationships>
</file>

<file path=ppt/slides/_rels/slide21.xml.rels><?xml version="1.0" encoding="UTF-8" standalone="yes"?>
<Relationships xmlns="http://schemas.openxmlformats.org/package/2006/relationships"><Relationship Id="rId8" Type="http://schemas.openxmlformats.org/officeDocument/2006/relationships/image" Target="../media/image50.tiff"/><Relationship Id="rId3" Type="http://schemas.openxmlformats.org/officeDocument/2006/relationships/image" Target="../media/image45.tiff"/><Relationship Id="rId7" Type="http://schemas.openxmlformats.org/officeDocument/2006/relationships/image" Target="../media/image49.tiff"/><Relationship Id="rId2" Type="http://schemas.openxmlformats.org/officeDocument/2006/relationships/image" Target="../media/image44.tiff"/><Relationship Id="rId1" Type="http://schemas.openxmlformats.org/officeDocument/2006/relationships/slideLayout" Target="../slideLayouts/slideLayout2.xml"/><Relationship Id="rId6" Type="http://schemas.openxmlformats.org/officeDocument/2006/relationships/image" Target="../media/image48.tiff"/><Relationship Id="rId5" Type="http://schemas.openxmlformats.org/officeDocument/2006/relationships/image" Target="../media/image47.tiff"/><Relationship Id="rId4" Type="http://schemas.openxmlformats.org/officeDocument/2006/relationships/image" Target="../media/image46.tiff"/><Relationship Id="rId9"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3.tiff"/><Relationship Id="rId7" Type="http://schemas.openxmlformats.org/officeDocument/2006/relationships/image" Target="../media/image57.png"/><Relationship Id="rId2" Type="http://schemas.openxmlformats.org/officeDocument/2006/relationships/image" Target="../media/image52.tiff"/><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2025</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82176-A547-F94B-AC51-D6E9C882CB8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702622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C7CAA-C15D-A23E-A5D9-0DBFBEF7E9EE}"/>
              </a:ext>
            </a:extLst>
          </p:cNvPr>
          <p:cNvSpPr>
            <a:spLocks noGrp="1"/>
          </p:cNvSpPr>
          <p:nvPr>
            <p:ph type="title"/>
          </p:nvPr>
        </p:nvSpPr>
        <p:spPr/>
        <p:txBody>
          <a:bodyPr/>
          <a:lstStyle/>
          <a:p>
            <a:r>
              <a:rPr lang="en-US" dirty="0"/>
              <a:t>Radiation Effects Summary</a:t>
            </a:r>
          </a:p>
        </p:txBody>
      </p:sp>
      <p:sp>
        <p:nvSpPr>
          <p:cNvPr id="3" name="Content Placeholder 2">
            <a:extLst>
              <a:ext uri="{FF2B5EF4-FFF2-40B4-BE49-F238E27FC236}">
                <a16:creationId xmlns:a16="http://schemas.microsoft.com/office/drawing/2014/main" id="{82A9D1E5-B8B5-EB31-B642-DFCB5E5FD494}"/>
              </a:ext>
            </a:extLst>
          </p:cNvPr>
          <p:cNvSpPr>
            <a:spLocks noGrp="1"/>
          </p:cNvSpPr>
          <p:nvPr>
            <p:ph idx="1"/>
          </p:nvPr>
        </p:nvSpPr>
        <p:spPr/>
        <p:txBody>
          <a:bodyPr/>
          <a:lstStyle/>
          <a:p>
            <a:r>
              <a:rPr lang="en-US" dirty="0"/>
              <a:t>Formation of loops of voids as primary defect clusters</a:t>
            </a:r>
          </a:p>
          <a:p>
            <a:r>
              <a:rPr lang="en-US" dirty="0"/>
              <a:t>Radiation effects include both chemistry and physical property changes</a:t>
            </a:r>
          </a:p>
          <a:p>
            <a:r>
              <a:rPr lang="en-US" dirty="0"/>
              <a:t>One of the key physical properties modified is the thermal conductivity</a:t>
            </a:r>
          </a:p>
          <a:p>
            <a:pPr lvl="1"/>
            <a:r>
              <a:rPr lang="en-US" dirty="0"/>
              <a:t>have several empirical (and mechanistic) models to account for burnup and temperature</a:t>
            </a:r>
          </a:p>
          <a:p>
            <a:r>
              <a:rPr lang="en-US" dirty="0"/>
              <a:t>HBS forms towards the end of life, generating a fine-grained structure with high porosity</a:t>
            </a:r>
          </a:p>
          <a:p>
            <a:r>
              <a:rPr lang="en-US" dirty="0"/>
              <a:t>HBS retains fission gas and slightly increases thermal conductivity</a:t>
            </a:r>
          </a:p>
          <a:p>
            <a:endParaRPr lang="en-US" dirty="0"/>
          </a:p>
        </p:txBody>
      </p:sp>
      <p:sp>
        <p:nvSpPr>
          <p:cNvPr id="4" name="Slide Number Placeholder 3">
            <a:extLst>
              <a:ext uri="{FF2B5EF4-FFF2-40B4-BE49-F238E27FC236}">
                <a16:creationId xmlns:a16="http://schemas.microsoft.com/office/drawing/2014/main" id="{CB048CE9-A7E5-9148-B3CB-661558CEE3A2}"/>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spTree>
    <p:extLst>
      <p:ext uri="{BB962C8B-B14F-4D97-AF65-F5344CB8AC3E}">
        <p14:creationId xmlns:p14="http://schemas.microsoft.com/office/powerpoint/2010/main" val="1037887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mechanistic modeling</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A6BD0F-ABBC-C14D-BC96-77BE126A748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4296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ACA9B-E34F-1D42-B710-64EFE35C2A13}"/>
              </a:ext>
            </a:extLst>
          </p:cNvPr>
          <p:cNvSpPr>
            <a:spLocks noGrp="1"/>
          </p:cNvSpPr>
          <p:nvPr>
            <p:ph type="title"/>
          </p:nvPr>
        </p:nvSpPr>
        <p:spPr/>
        <p:txBody>
          <a:bodyPr/>
          <a:lstStyle/>
          <a:p>
            <a:r>
              <a:rPr lang="en-US" dirty="0"/>
              <a:t>Microstructure-based fuel performance modeling</a:t>
            </a:r>
          </a:p>
        </p:txBody>
      </p:sp>
      <p:sp>
        <p:nvSpPr>
          <p:cNvPr id="4" name="Slide Number Placeholder 3">
            <a:extLst>
              <a:ext uri="{FF2B5EF4-FFF2-40B4-BE49-F238E27FC236}">
                <a16:creationId xmlns:a16="http://schemas.microsoft.com/office/drawing/2014/main" id="{4F349795-898F-6B4F-92BE-024F386767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05B15442-8E87-5348-92DA-C67B679478EB}"/>
              </a:ext>
            </a:extLst>
          </p:cNvPr>
          <p:cNvSpPr txBox="1"/>
          <p:nvPr/>
        </p:nvSpPr>
        <p:spPr>
          <a:xfrm>
            <a:off x="1744386" y="2100648"/>
            <a:ext cx="1280583"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Operating Conditions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3" name="Rounded Rectangle 22">
            <a:extLst>
              <a:ext uri="{FF2B5EF4-FFF2-40B4-BE49-F238E27FC236}">
                <a16:creationId xmlns:a16="http://schemas.microsoft.com/office/drawing/2014/main" id="{372E11C6-F71C-FB4C-AFE4-998E6FD8D83F}"/>
              </a:ext>
            </a:extLst>
          </p:cNvPr>
          <p:cNvSpPr/>
          <p:nvPr/>
        </p:nvSpPr>
        <p:spPr bwMode="auto">
          <a:xfrm>
            <a:off x="3039786"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Neutron flux</a:t>
            </a:r>
          </a:p>
        </p:txBody>
      </p:sp>
      <p:sp>
        <p:nvSpPr>
          <p:cNvPr id="24" name="TextBox 23">
            <a:extLst>
              <a:ext uri="{FF2B5EF4-FFF2-40B4-BE49-F238E27FC236}">
                <a16:creationId xmlns:a16="http://schemas.microsoft.com/office/drawing/2014/main" id="{3FB621F0-0798-1641-A4A4-012AFD80D5FF}"/>
              </a:ext>
            </a:extLst>
          </p:cNvPr>
          <p:cNvSpPr txBox="1"/>
          <p:nvPr/>
        </p:nvSpPr>
        <p:spPr>
          <a:xfrm>
            <a:off x="5325786" y="2168787"/>
            <a:ext cx="1121303" cy="307777"/>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5" name="Rounded Rectangle 24">
            <a:extLst>
              <a:ext uri="{FF2B5EF4-FFF2-40B4-BE49-F238E27FC236}">
                <a16:creationId xmlns:a16="http://schemas.microsoft.com/office/drawing/2014/main" id="{902A1030-6392-4243-8B54-4DBEAFB60ABF}"/>
              </a:ext>
            </a:extLst>
          </p:cNvPr>
          <p:cNvSpPr/>
          <p:nvPr/>
        </p:nvSpPr>
        <p:spPr bwMode="auto">
          <a:xfrm>
            <a:off x="6415446" y="2161664"/>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26" name="Rounded Rectangle 25">
            <a:extLst>
              <a:ext uri="{FF2B5EF4-FFF2-40B4-BE49-F238E27FC236}">
                <a16:creationId xmlns:a16="http://schemas.microsoft.com/office/drawing/2014/main" id="{86538642-78D8-ED41-8D83-268F81FAB3CB}"/>
              </a:ext>
            </a:extLst>
          </p:cNvPr>
          <p:cNvSpPr/>
          <p:nvPr/>
        </p:nvSpPr>
        <p:spPr bwMode="auto">
          <a:xfrm>
            <a:off x="7774852"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27" name="Rounded Rectangle 26">
            <a:extLst>
              <a:ext uri="{FF2B5EF4-FFF2-40B4-BE49-F238E27FC236}">
                <a16:creationId xmlns:a16="http://schemas.microsoft.com/office/drawing/2014/main" id="{2E13482A-E7FC-A944-8186-A87327747E7B}"/>
              </a:ext>
            </a:extLst>
          </p:cNvPr>
          <p:cNvSpPr/>
          <p:nvPr/>
        </p:nvSpPr>
        <p:spPr bwMode="auto">
          <a:xfrm>
            <a:off x="9134258"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Stoichiometry</a:t>
            </a:r>
          </a:p>
        </p:txBody>
      </p:sp>
      <p:sp>
        <p:nvSpPr>
          <p:cNvPr id="28" name="Rounded Rectangle 27">
            <a:extLst>
              <a:ext uri="{FF2B5EF4-FFF2-40B4-BE49-F238E27FC236}">
                <a16:creationId xmlns:a16="http://schemas.microsoft.com/office/drawing/2014/main" id="{B92283D6-195E-3346-B3CE-738D63E9ED93}"/>
              </a:ext>
            </a:extLst>
          </p:cNvPr>
          <p:cNvSpPr/>
          <p:nvPr/>
        </p:nvSpPr>
        <p:spPr bwMode="auto">
          <a:xfrm>
            <a:off x="4292852"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Coolant T&amp;P</a:t>
            </a:r>
          </a:p>
        </p:txBody>
      </p:sp>
      <p:pic>
        <p:nvPicPr>
          <p:cNvPr id="29" name="Picture 7" descr="temp_3Dslice.png">
            <a:extLst>
              <a:ext uri="{FF2B5EF4-FFF2-40B4-BE49-F238E27FC236}">
                <a16:creationId xmlns:a16="http://schemas.microsoft.com/office/drawing/2014/main" id="{8CCB59EF-A4E0-A74C-AA4E-3B7D54AB0B27}"/>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5313497" y="2689324"/>
            <a:ext cx="1621446" cy="3237703"/>
          </a:xfrm>
          <a:prstGeom prst="rect">
            <a:avLst/>
          </a:prstGeom>
          <a:noFill/>
          <a:ln>
            <a:noFill/>
          </a:ln>
          <a:extLst>
            <a:ext uri="{909E8E84-426E-40dd-AFC4-6F175D3DCCD1}">
              <a14:hiddenFill xmlns:a14="http://schemas.microsoft.com/office/drawing/2010/main" xmlns="">
                <a:solidFill>
                  <a:srgbClr val="FFFFFF">
                    <a:alpha val="49001"/>
                  </a:srgbClr>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534F30DB-728E-AA40-BCB6-C072D4D70636}"/>
              </a:ext>
            </a:extLst>
          </p:cNvPr>
          <p:cNvGrpSpPr/>
          <p:nvPr/>
        </p:nvGrpSpPr>
        <p:grpSpPr>
          <a:xfrm>
            <a:off x="3393784" y="2623868"/>
            <a:ext cx="5767635" cy="4043220"/>
            <a:chOff x="1724010" y="2195664"/>
            <a:chExt cx="5767635" cy="4043220"/>
          </a:xfrm>
        </p:grpSpPr>
        <p:pic>
          <p:nvPicPr>
            <p:cNvPr id="31" name="Picture 30">
              <a:extLst>
                <a:ext uri="{FF2B5EF4-FFF2-40B4-BE49-F238E27FC236}">
                  <a16:creationId xmlns:a16="http://schemas.microsoft.com/office/drawing/2014/main" id="{7592C8DF-9A42-FD4F-BF81-3DD80F22B4E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71526" y="2195664"/>
              <a:ext cx="898281" cy="821553"/>
            </a:xfrm>
            <a:prstGeom prst="rect">
              <a:avLst/>
            </a:prstGeom>
            <a:ln>
              <a:solidFill>
                <a:schemeClr val="tx2"/>
              </a:solidFill>
            </a:ln>
          </p:spPr>
        </p:pic>
        <p:cxnSp>
          <p:nvCxnSpPr>
            <p:cNvPr id="32" name="Straight Connector 31">
              <a:extLst>
                <a:ext uri="{FF2B5EF4-FFF2-40B4-BE49-F238E27FC236}">
                  <a16:creationId xmlns:a16="http://schemas.microsoft.com/office/drawing/2014/main" id="{6068BD40-E29F-8740-BA15-A114AA533898}"/>
                </a:ext>
              </a:extLst>
            </p:cNvPr>
            <p:cNvCxnSpPr/>
            <p:nvPr/>
          </p:nvCxnSpPr>
          <p:spPr>
            <a:xfrm flipH="1">
              <a:off x="4754286" y="2195664"/>
              <a:ext cx="702027" cy="875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8AA7950-68B6-F540-AF8C-63B2F5936A40}"/>
                </a:ext>
              </a:extLst>
            </p:cNvPr>
            <p:cNvCxnSpPr/>
            <p:nvPr/>
          </p:nvCxnSpPr>
          <p:spPr>
            <a:xfrm flipH="1">
              <a:off x="4754285" y="3017218"/>
              <a:ext cx="702028" cy="4700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4" name="Image 53">
              <a:extLst>
                <a:ext uri="{FF2B5EF4-FFF2-40B4-BE49-F238E27FC236}">
                  <a16:creationId xmlns:a16="http://schemas.microsoft.com/office/drawing/2014/main" id="{7E6DFCEE-26F4-0B41-A319-E6C4D5954A2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364839" y="2195664"/>
              <a:ext cx="1016417" cy="782009"/>
            </a:xfrm>
            <a:prstGeom prst="rect">
              <a:avLst/>
            </a:prstGeom>
            <a:ln>
              <a:solidFill>
                <a:srgbClr val="800000"/>
              </a:solidFill>
            </a:ln>
          </p:spPr>
        </p:pic>
        <p:cxnSp>
          <p:nvCxnSpPr>
            <p:cNvPr id="35" name="Straight Connector 34">
              <a:extLst>
                <a:ext uri="{FF2B5EF4-FFF2-40B4-BE49-F238E27FC236}">
                  <a16:creationId xmlns:a16="http://schemas.microsoft.com/office/drawing/2014/main" id="{D27E5CF1-F405-1045-90C4-2F296F18D958}"/>
                </a:ext>
              </a:extLst>
            </p:cNvPr>
            <p:cNvCxnSpPr/>
            <p:nvPr/>
          </p:nvCxnSpPr>
          <p:spPr>
            <a:xfrm>
              <a:off x="3381257" y="2195664"/>
              <a:ext cx="372839" cy="710641"/>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B54E16D-F5F2-4943-AA58-5884E514D5BF}"/>
                </a:ext>
              </a:extLst>
            </p:cNvPr>
            <p:cNvCxnSpPr/>
            <p:nvPr/>
          </p:nvCxnSpPr>
          <p:spPr>
            <a:xfrm flipH="1">
              <a:off x="3381256" y="2906305"/>
              <a:ext cx="372840" cy="71368"/>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04AABB5-CF0E-D141-A27E-970F53733E8E}"/>
                </a:ext>
              </a:extLst>
            </p:cNvPr>
            <p:cNvSpPr txBox="1"/>
            <p:nvPr/>
          </p:nvSpPr>
          <p:spPr>
            <a:xfrm>
              <a:off x="5265169" y="3064225"/>
              <a:ext cx="2226476" cy="28931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Fuel</a:t>
              </a:r>
            </a:p>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Microstructure variables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 defect concentrations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err="1">
                  <a:ln>
                    <a:noFill/>
                  </a:ln>
                  <a:solidFill>
                    <a:prstClr val="black"/>
                  </a:solidFill>
                  <a:effectLst/>
                  <a:uLnTx/>
                  <a:uFillTx/>
                  <a:latin typeface="Calibri"/>
                  <a:ea typeface="+mn-ea"/>
                  <a:cs typeface="+mn-cs"/>
                </a:rPr>
                <a:t>Pu</a:t>
              </a:r>
              <a:r>
                <a:rPr kumimoji="0" lang="en-US" sz="1400" b="0" i="0" u="none" strike="noStrike" kern="1200" cap="none" spc="0" normalizeH="0" baseline="0" noProof="0" dirty="0">
                  <a:ln>
                    <a:noFill/>
                  </a:ln>
                  <a:solidFill>
                    <a:prstClr val="black"/>
                  </a:solidFill>
                  <a:effectLst/>
                  <a:uLnTx/>
                  <a:uFillTx/>
                  <a:latin typeface="Calibri"/>
                  <a:ea typeface="+mn-ea"/>
                  <a:cs typeface="+mn-cs"/>
                </a:rPr>
                <a:t> concentration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product precipitate fractions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Dissolved fission products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bubble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boundary fission gas bubble coverage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Crack parameter</a:t>
              </a:r>
            </a:p>
          </p:txBody>
        </p:sp>
        <p:sp>
          <p:nvSpPr>
            <p:cNvPr id="38" name="TextBox 37">
              <a:extLst>
                <a:ext uri="{FF2B5EF4-FFF2-40B4-BE49-F238E27FC236}">
                  <a16:creationId xmlns:a16="http://schemas.microsoft.com/office/drawing/2014/main" id="{81B0E81F-9C6E-8F42-8CDC-29766C033FB0}"/>
                </a:ext>
              </a:extLst>
            </p:cNvPr>
            <p:cNvSpPr txBox="1"/>
            <p:nvPr/>
          </p:nvSpPr>
          <p:spPr>
            <a:xfrm>
              <a:off x="1724010" y="3063213"/>
              <a:ext cx="2030085"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Cladding</a:t>
              </a:r>
            </a:p>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Microstructure variables</a:t>
              </a:r>
              <a:endParaRPr kumimoji="0" lang="en-US" sz="1400" b="0" i="0" u="none" strike="noStrike" kern="1200" cap="none" spc="0" normalizeH="0" baseline="0" noProof="0" dirty="0">
                <a:ln>
                  <a:noFill/>
                </a:ln>
                <a:solidFill>
                  <a:srgbClr val="9BBB59"/>
                </a:solidFill>
                <a:effectLst/>
                <a:uLnTx/>
                <a:uFillTx/>
                <a:latin typeface="Calibri"/>
                <a:ea typeface="+mn-ea"/>
                <a:cs typeface="+mn-cs"/>
              </a:endParaRP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 concentration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Hydride fraction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Point defect concentrations</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2</a:t>
              </a:r>
              <a:r>
                <a:rPr kumimoji="0" lang="en-US" sz="1400" b="0" i="0" u="none" strike="noStrike" kern="1200" cap="none" spc="0" normalizeH="0" baseline="30000" noProof="0" dirty="0">
                  <a:ln>
                    <a:noFill/>
                  </a:ln>
                  <a:solidFill>
                    <a:prstClr val="black"/>
                  </a:solidFill>
                  <a:effectLst/>
                  <a:uLnTx/>
                  <a:uFillTx/>
                  <a:latin typeface="Calibri"/>
                  <a:ea typeface="+mn-ea"/>
                  <a:cs typeface="+mn-cs"/>
                </a:rPr>
                <a:t>nd</a:t>
              </a:r>
              <a:r>
                <a:rPr kumimoji="0" lang="en-US" sz="1400" b="0" i="0" u="none" strike="noStrike" kern="1200" cap="none" spc="0" normalizeH="0" baseline="0" noProof="0" dirty="0">
                  <a:ln>
                    <a:noFill/>
                  </a:ln>
                  <a:solidFill>
                    <a:prstClr val="black"/>
                  </a:solidFill>
                  <a:effectLst/>
                  <a:uLnTx/>
                  <a:uFillTx/>
                  <a:latin typeface="Calibri"/>
                  <a:ea typeface="+mn-ea"/>
                  <a:cs typeface="+mn-cs"/>
                </a:rPr>
                <a:t> phase particle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1083E2A3-A58F-2541-A656-5C470A11D62B}"/>
                </a:ext>
              </a:extLst>
            </p:cNvPr>
            <p:cNvSpPr txBox="1"/>
            <p:nvPr/>
          </p:nvSpPr>
          <p:spPr>
            <a:xfrm>
              <a:off x="3754094" y="5500220"/>
              <a:ext cx="140477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8000"/>
                </a:buClr>
                <a:buSzTx/>
                <a:buFontTx/>
                <a:buNone/>
                <a:tabLst/>
                <a:defRPr/>
              </a:pPr>
              <a:r>
                <a:rPr kumimoji="0" lang="en-US" sz="1400" b="1" i="0" u="none" strike="noStrike" kern="1200" cap="none" spc="0" normalizeH="0" baseline="0" noProof="0" dirty="0">
                  <a:ln>
                    <a:noFill/>
                  </a:ln>
                  <a:solidFill>
                    <a:srgbClr val="008000"/>
                  </a:solidFill>
                  <a:effectLst/>
                  <a:uLnTx/>
                  <a:uFillTx/>
                  <a:latin typeface="Calibri"/>
                  <a:ea typeface="+mn-ea"/>
                  <a:cs typeface="+mn-cs"/>
                </a:rPr>
                <a:t>Gap variable</a:t>
              </a:r>
            </a:p>
            <a:p>
              <a:pPr marL="111125" marR="0" lvl="0" indent="-111125" algn="l" defTabSz="914400" rtl="0" eaLnBrk="1" fontAlgn="auto" latinLnBrk="0" hangingPunct="1">
                <a:lnSpc>
                  <a:spcPct val="100000"/>
                </a:lnSpc>
                <a:spcBef>
                  <a:spcPts val="0"/>
                </a:spcBef>
                <a:spcAft>
                  <a:spcPts val="0"/>
                </a:spcAft>
                <a:buClr>
                  <a:srgbClr val="008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Gap fission gas concentration</a:t>
              </a:r>
            </a:p>
          </p:txBody>
        </p:sp>
      </p:grpSp>
      <p:grpSp>
        <p:nvGrpSpPr>
          <p:cNvPr id="40" name="Group 39">
            <a:extLst>
              <a:ext uri="{FF2B5EF4-FFF2-40B4-BE49-F238E27FC236}">
                <a16:creationId xmlns:a16="http://schemas.microsoft.com/office/drawing/2014/main" id="{E5E4697C-DCF5-3047-9B2D-149EF892E07A}"/>
              </a:ext>
            </a:extLst>
          </p:cNvPr>
          <p:cNvGrpSpPr/>
          <p:nvPr/>
        </p:nvGrpSpPr>
        <p:grpSpPr>
          <a:xfrm>
            <a:off x="1744386" y="2689324"/>
            <a:ext cx="9030011" cy="3877422"/>
            <a:chOff x="74612" y="2261120"/>
            <a:chExt cx="9030011" cy="3877422"/>
          </a:xfrm>
        </p:grpSpPr>
        <p:sp>
          <p:nvSpPr>
            <p:cNvPr id="41" name="Rounded Rectangle 40">
              <a:extLst>
                <a:ext uri="{FF2B5EF4-FFF2-40B4-BE49-F238E27FC236}">
                  <a16:creationId xmlns:a16="http://schemas.microsoft.com/office/drawing/2014/main" id="{B4F617B0-4FB5-8149-8FDF-A6322B1706A3}"/>
                </a:ext>
              </a:extLst>
            </p:cNvPr>
            <p:cNvSpPr/>
            <p:nvPr/>
          </p:nvSpPr>
          <p:spPr bwMode="auto">
            <a:xfrm>
              <a:off x="7649803" y="2889262"/>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2" name="Rounded Rectangle 41">
              <a:extLst>
                <a:ext uri="{FF2B5EF4-FFF2-40B4-BE49-F238E27FC236}">
                  <a16:creationId xmlns:a16="http://schemas.microsoft.com/office/drawing/2014/main" id="{54F20F49-3743-DD43-93A9-333518797C90}"/>
                </a:ext>
              </a:extLst>
            </p:cNvPr>
            <p:cNvSpPr/>
            <p:nvPr/>
          </p:nvSpPr>
          <p:spPr bwMode="auto">
            <a:xfrm>
              <a:off x="7649803" y="3879844"/>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3" name="Rounded Rectangle 42">
              <a:extLst>
                <a:ext uri="{FF2B5EF4-FFF2-40B4-BE49-F238E27FC236}">
                  <a16:creationId xmlns:a16="http://schemas.microsoft.com/office/drawing/2014/main" id="{1301E9CD-8CF9-B147-AFA9-ED9BF7F3A0FB}"/>
                </a:ext>
              </a:extLst>
            </p:cNvPr>
            <p:cNvSpPr/>
            <p:nvPr/>
          </p:nvSpPr>
          <p:spPr bwMode="auto">
            <a:xfrm>
              <a:off x="7649803" y="4575740"/>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behavior</a:t>
              </a:r>
            </a:p>
          </p:txBody>
        </p:sp>
        <p:sp>
          <p:nvSpPr>
            <p:cNvPr id="44" name="Rounded Rectangle 43">
              <a:extLst>
                <a:ext uri="{FF2B5EF4-FFF2-40B4-BE49-F238E27FC236}">
                  <a16:creationId xmlns:a16="http://schemas.microsoft.com/office/drawing/2014/main" id="{2D27BEB4-5ECA-5E47-9001-D30FD00A84FD}"/>
                </a:ext>
              </a:extLst>
            </p:cNvPr>
            <p:cNvSpPr/>
            <p:nvPr/>
          </p:nvSpPr>
          <p:spPr bwMode="auto">
            <a:xfrm>
              <a:off x="7649803" y="5293346"/>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Densification</a:t>
              </a:r>
            </a:p>
          </p:txBody>
        </p:sp>
        <p:sp>
          <p:nvSpPr>
            <p:cNvPr id="45" name="TextBox 44">
              <a:extLst>
                <a:ext uri="{FF2B5EF4-FFF2-40B4-BE49-F238E27FC236}">
                  <a16:creationId xmlns:a16="http://schemas.microsoft.com/office/drawing/2014/main" id="{F1032A4E-0F47-7641-AA7F-F1D2A75040D4}"/>
                </a:ext>
              </a:extLst>
            </p:cNvPr>
            <p:cNvSpPr txBox="1"/>
            <p:nvPr/>
          </p:nvSpPr>
          <p:spPr>
            <a:xfrm>
              <a:off x="7383703"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1F497D"/>
                </a:solidFill>
                <a:effectLst/>
                <a:uLnTx/>
                <a:uFillTx/>
                <a:latin typeface="Arial" charset="0"/>
                <a:ea typeface="ＭＳ Ｐゴシック" charset="0"/>
              </a:endParaRPr>
            </a:p>
          </p:txBody>
        </p:sp>
        <p:sp>
          <p:nvSpPr>
            <p:cNvPr id="46" name="Rounded Rectangle 45">
              <a:extLst>
                <a:ext uri="{FF2B5EF4-FFF2-40B4-BE49-F238E27FC236}">
                  <a16:creationId xmlns:a16="http://schemas.microsoft.com/office/drawing/2014/main" id="{CB00379A-3041-E14D-A8C1-F8A4D1C0D133}"/>
                </a:ext>
              </a:extLst>
            </p:cNvPr>
            <p:cNvSpPr/>
            <p:nvPr/>
          </p:nvSpPr>
          <p:spPr bwMode="auto">
            <a:xfrm>
              <a:off x="7649803" y="3387898"/>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47" name="Rounded Rectangle 46">
              <a:extLst>
                <a:ext uri="{FF2B5EF4-FFF2-40B4-BE49-F238E27FC236}">
                  <a16:creationId xmlns:a16="http://schemas.microsoft.com/office/drawing/2014/main" id="{A8EDF7AD-94CB-4A45-9EBD-45182FAC86BF}"/>
                </a:ext>
              </a:extLst>
            </p:cNvPr>
            <p:cNvSpPr/>
            <p:nvPr/>
          </p:nvSpPr>
          <p:spPr bwMode="auto">
            <a:xfrm>
              <a:off x="340712" y="2889262"/>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8" name="Rounded Rectangle 47">
              <a:extLst>
                <a:ext uri="{FF2B5EF4-FFF2-40B4-BE49-F238E27FC236}">
                  <a16:creationId xmlns:a16="http://schemas.microsoft.com/office/drawing/2014/main" id="{F36764AD-3838-554E-811F-B71EFBA0A32C}"/>
                </a:ext>
              </a:extLst>
            </p:cNvPr>
            <p:cNvSpPr/>
            <p:nvPr/>
          </p:nvSpPr>
          <p:spPr bwMode="auto">
            <a:xfrm>
              <a:off x="340712" y="3879844"/>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9" name="Rounded Rectangle 48">
              <a:extLst>
                <a:ext uri="{FF2B5EF4-FFF2-40B4-BE49-F238E27FC236}">
                  <a16:creationId xmlns:a16="http://schemas.microsoft.com/office/drawing/2014/main" id="{4BABB1E1-F5F3-1645-9A19-FA66AD970BBD}"/>
                </a:ext>
              </a:extLst>
            </p:cNvPr>
            <p:cNvSpPr/>
            <p:nvPr/>
          </p:nvSpPr>
          <p:spPr bwMode="auto">
            <a:xfrm>
              <a:off x="340712" y="4575740"/>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Hydrogen transport</a:t>
              </a:r>
            </a:p>
          </p:txBody>
        </p:sp>
        <p:sp>
          <p:nvSpPr>
            <p:cNvPr id="50" name="TextBox 49">
              <a:extLst>
                <a:ext uri="{FF2B5EF4-FFF2-40B4-BE49-F238E27FC236}">
                  <a16:creationId xmlns:a16="http://schemas.microsoft.com/office/drawing/2014/main" id="{BDFE879B-BB30-764B-BD71-9E19BEFCE22C}"/>
                </a:ext>
              </a:extLst>
            </p:cNvPr>
            <p:cNvSpPr txBox="1"/>
            <p:nvPr/>
          </p:nvSpPr>
          <p:spPr>
            <a:xfrm>
              <a:off x="74612"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800000"/>
                </a:solidFill>
                <a:effectLst/>
                <a:uLnTx/>
                <a:uFillTx/>
                <a:latin typeface="Arial" charset="0"/>
                <a:ea typeface="ＭＳ Ｐゴシック" charset="0"/>
              </a:endParaRPr>
            </a:p>
          </p:txBody>
        </p:sp>
        <p:sp>
          <p:nvSpPr>
            <p:cNvPr id="51" name="Rounded Rectangle 50">
              <a:extLst>
                <a:ext uri="{FF2B5EF4-FFF2-40B4-BE49-F238E27FC236}">
                  <a16:creationId xmlns:a16="http://schemas.microsoft.com/office/drawing/2014/main" id="{E111B81B-9AAA-FF47-A7A4-78B8162247C3}"/>
                </a:ext>
              </a:extLst>
            </p:cNvPr>
            <p:cNvSpPr/>
            <p:nvPr/>
          </p:nvSpPr>
          <p:spPr bwMode="auto">
            <a:xfrm>
              <a:off x="340712" y="5236844"/>
              <a:ext cx="1188720" cy="47497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evolution</a:t>
              </a:r>
            </a:p>
          </p:txBody>
        </p:sp>
        <p:sp>
          <p:nvSpPr>
            <p:cNvPr id="52" name="Rounded Rectangle 51">
              <a:extLst>
                <a:ext uri="{FF2B5EF4-FFF2-40B4-BE49-F238E27FC236}">
                  <a16:creationId xmlns:a16="http://schemas.microsoft.com/office/drawing/2014/main" id="{0D102BE5-1A76-9647-9539-31D6753342F1}"/>
                </a:ext>
              </a:extLst>
            </p:cNvPr>
            <p:cNvSpPr/>
            <p:nvPr/>
          </p:nvSpPr>
          <p:spPr bwMode="auto">
            <a:xfrm>
              <a:off x="340712" y="3387898"/>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53" name="Rounded Rectangle 52">
              <a:extLst>
                <a:ext uri="{FF2B5EF4-FFF2-40B4-BE49-F238E27FC236}">
                  <a16:creationId xmlns:a16="http://schemas.microsoft.com/office/drawing/2014/main" id="{FE694D2A-0C59-3E48-A374-EC59CCDB585E}"/>
                </a:ext>
              </a:extLst>
            </p:cNvPr>
            <p:cNvSpPr/>
            <p:nvPr/>
          </p:nvSpPr>
          <p:spPr bwMode="auto">
            <a:xfrm>
              <a:off x="7649803" y="5792144"/>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Fracture</a:t>
              </a:r>
            </a:p>
          </p:txBody>
        </p:sp>
      </p:grpSp>
      <p:sp>
        <p:nvSpPr>
          <p:cNvPr id="54" name="Rectangle 53">
            <a:extLst>
              <a:ext uri="{FF2B5EF4-FFF2-40B4-BE49-F238E27FC236}">
                <a16:creationId xmlns:a16="http://schemas.microsoft.com/office/drawing/2014/main" id="{519D0A1C-ABA6-0441-B981-A48F18F2E21A}"/>
              </a:ext>
            </a:extLst>
          </p:cNvPr>
          <p:cNvSpPr/>
          <p:nvPr/>
        </p:nvSpPr>
        <p:spPr>
          <a:xfrm>
            <a:off x="1121099" y="1742186"/>
            <a:ext cx="1016527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Structure/property relationships connect the microstructure variables to the property values</a:t>
            </a:r>
          </a:p>
        </p:txBody>
      </p:sp>
      <p:grpSp>
        <p:nvGrpSpPr>
          <p:cNvPr id="61" name="Group 60">
            <a:extLst>
              <a:ext uri="{FF2B5EF4-FFF2-40B4-BE49-F238E27FC236}">
                <a16:creationId xmlns:a16="http://schemas.microsoft.com/office/drawing/2014/main" id="{4808F3B8-381F-9743-8A33-E83169CD1DD9}"/>
              </a:ext>
            </a:extLst>
          </p:cNvPr>
          <p:cNvGrpSpPr/>
          <p:nvPr/>
        </p:nvGrpSpPr>
        <p:grpSpPr>
          <a:xfrm>
            <a:off x="15680" y="2756291"/>
            <a:ext cx="1622407" cy="3600060"/>
            <a:chOff x="74612" y="2261120"/>
            <a:chExt cx="1720920" cy="3523832"/>
          </a:xfrm>
        </p:grpSpPr>
        <p:sp>
          <p:nvSpPr>
            <p:cNvPr id="55" name="Rounded Rectangle 54">
              <a:extLst>
                <a:ext uri="{FF2B5EF4-FFF2-40B4-BE49-F238E27FC236}">
                  <a16:creationId xmlns:a16="http://schemas.microsoft.com/office/drawing/2014/main" id="{4AA0C3C7-36C0-D14C-B025-524921025AD3}"/>
                </a:ext>
              </a:extLst>
            </p:cNvPr>
            <p:cNvSpPr/>
            <p:nvPr/>
          </p:nvSpPr>
          <p:spPr bwMode="auto">
            <a:xfrm>
              <a:off x="340712" y="2783338"/>
              <a:ext cx="1188720" cy="484837"/>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Elasticity tensor</a:t>
              </a:r>
            </a:p>
          </p:txBody>
        </p:sp>
        <p:sp>
          <p:nvSpPr>
            <p:cNvPr id="56" name="Rounded Rectangle 55">
              <a:extLst>
                <a:ext uri="{FF2B5EF4-FFF2-40B4-BE49-F238E27FC236}">
                  <a16:creationId xmlns:a16="http://schemas.microsoft.com/office/drawing/2014/main" id="{A3CB46FE-1B97-5F47-AE67-08CE8ADFC6DB}"/>
                </a:ext>
              </a:extLst>
            </p:cNvPr>
            <p:cNvSpPr/>
            <p:nvPr/>
          </p:nvSpPr>
          <p:spPr bwMode="auto">
            <a:xfrm>
              <a:off x="340712" y="3995521"/>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Thermal conductivity</a:t>
              </a:r>
            </a:p>
          </p:txBody>
        </p:sp>
        <p:sp>
          <p:nvSpPr>
            <p:cNvPr id="57" name="Rounded Rectangle 56">
              <a:extLst>
                <a:ext uri="{FF2B5EF4-FFF2-40B4-BE49-F238E27FC236}">
                  <a16:creationId xmlns:a16="http://schemas.microsoft.com/office/drawing/2014/main" id="{D6C079BE-8AFE-A648-B627-72EF7FAADFD7}"/>
                </a:ext>
              </a:extLst>
            </p:cNvPr>
            <p:cNvSpPr/>
            <p:nvPr/>
          </p:nvSpPr>
          <p:spPr bwMode="auto">
            <a:xfrm>
              <a:off x="340712" y="4652752"/>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Failure criteria</a:t>
              </a:r>
            </a:p>
          </p:txBody>
        </p:sp>
        <p:sp>
          <p:nvSpPr>
            <p:cNvPr id="58" name="Rounded Rectangle 57">
              <a:extLst>
                <a:ext uri="{FF2B5EF4-FFF2-40B4-BE49-F238E27FC236}">
                  <a16:creationId xmlns:a16="http://schemas.microsoft.com/office/drawing/2014/main" id="{9CF43F6C-D872-E24E-B471-9377C128ED74}"/>
                </a:ext>
              </a:extLst>
            </p:cNvPr>
            <p:cNvSpPr/>
            <p:nvPr/>
          </p:nvSpPr>
          <p:spPr bwMode="auto">
            <a:xfrm>
              <a:off x="340712" y="5309982"/>
              <a:ext cx="1188720" cy="47497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Dimensional change</a:t>
              </a:r>
            </a:p>
          </p:txBody>
        </p:sp>
        <p:sp>
          <p:nvSpPr>
            <p:cNvPr id="59" name="Rounded Rectangle 58">
              <a:extLst>
                <a:ext uri="{FF2B5EF4-FFF2-40B4-BE49-F238E27FC236}">
                  <a16:creationId xmlns:a16="http://schemas.microsoft.com/office/drawing/2014/main" id="{8E7B8CFE-76F7-3344-B1C5-C08E0DA040E0}"/>
                </a:ext>
              </a:extLst>
            </p:cNvPr>
            <p:cNvSpPr/>
            <p:nvPr/>
          </p:nvSpPr>
          <p:spPr bwMode="auto">
            <a:xfrm>
              <a:off x="340712" y="3385875"/>
              <a:ext cx="1188720" cy="491946"/>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Yield stress</a:t>
              </a:r>
            </a:p>
          </p:txBody>
        </p:sp>
        <p:sp>
          <p:nvSpPr>
            <p:cNvPr id="60" name="TextBox 59">
              <a:extLst>
                <a:ext uri="{FF2B5EF4-FFF2-40B4-BE49-F238E27FC236}">
                  <a16:creationId xmlns:a16="http://schemas.microsoft.com/office/drawing/2014/main" id="{01088076-EDF9-3B4B-ADBD-4ED1BFE54B6C}"/>
                </a:ext>
              </a:extLst>
            </p:cNvPr>
            <p:cNvSpPr txBox="1"/>
            <p:nvPr/>
          </p:nvSpPr>
          <p:spPr>
            <a:xfrm>
              <a:off x="74612" y="2261120"/>
              <a:ext cx="1720920" cy="478116"/>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Cladding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800000"/>
                </a:solidFill>
                <a:effectLst/>
                <a:uLnTx/>
                <a:uFillTx/>
                <a:latin typeface="Arial" charset="0"/>
                <a:ea typeface="ＭＳ Ｐゴシック" charset="0"/>
              </a:endParaRPr>
            </a:p>
          </p:txBody>
        </p:sp>
      </p:grpSp>
      <p:grpSp>
        <p:nvGrpSpPr>
          <p:cNvPr id="69" name="Group 68">
            <a:extLst>
              <a:ext uri="{FF2B5EF4-FFF2-40B4-BE49-F238E27FC236}">
                <a16:creationId xmlns:a16="http://schemas.microsoft.com/office/drawing/2014/main" id="{15AE8BF6-F2AD-6B4B-A12F-AC6D1AE7E248}"/>
              </a:ext>
            </a:extLst>
          </p:cNvPr>
          <p:cNvGrpSpPr/>
          <p:nvPr/>
        </p:nvGrpSpPr>
        <p:grpSpPr>
          <a:xfrm>
            <a:off x="10710476" y="2623868"/>
            <a:ext cx="1481524" cy="4043220"/>
            <a:chOff x="7491645" y="2261120"/>
            <a:chExt cx="1566190" cy="4084720"/>
          </a:xfrm>
        </p:grpSpPr>
        <p:sp>
          <p:nvSpPr>
            <p:cNvPr id="62" name="Rounded Rectangle 61">
              <a:extLst>
                <a:ext uri="{FF2B5EF4-FFF2-40B4-BE49-F238E27FC236}">
                  <a16:creationId xmlns:a16="http://schemas.microsoft.com/office/drawing/2014/main" id="{896D47A9-3F74-704A-B09A-B5D75E828959}"/>
                </a:ext>
              </a:extLst>
            </p:cNvPr>
            <p:cNvSpPr/>
            <p:nvPr/>
          </p:nvSpPr>
          <p:spPr bwMode="auto">
            <a:xfrm>
              <a:off x="7784515" y="2783338"/>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63" name="Rounded Rectangle 62">
              <a:extLst>
                <a:ext uri="{FF2B5EF4-FFF2-40B4-BE49-F238E27FC236}">
                  <a16:creationId xmlns:a16="http://schemas.microsoft.com/office/drawing/2014/main" id="{B7A716BC-E92A-924B-B9D9-F56DC4C4BB81}"/>
                </a:ext>
              </a:extLst>
            </p:cNvPr>
            <p:cNvSpPr/>
            <p:nvPr/>
          </p:nvSpPr>
          <p:spPr bwMode="auto">
            <a:xfrm>
              <a:off x="7780652" y="397331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64" name="Rounded Rectangle 63">
              <a:extLst>
                <a:ext uri="{FF2B5EF4-FFF2-40B4-BE49-F238E27FC236}">
                  <a16:creationId xmlns:a16="http://schemas.microsoft.com/office/drawing/2014/main" id="{2BAF1FEB-000C-DD4B-8C66-33146B157A58}"/>
                </a:ext>
              </a:extLst>
            </p:cNvPr>
            <p:cNvSpPr/>
            <p:nvPr/>
          </p:nvSpPr>
          <p:spPr bwMode="auto">
            <a:xfrm>
              <a:off x="7780652" y="462735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Melting temperature</a:t>
              </a:r>
            </a:p>
          </p:txBody>
        </p:sp>
        <p:sp>
          <p:nvSpPr>
            <p:cNvPr id="65" name="Rounded Rectangle 64">
              <a:extLst>
                <a:ext uri="{FF2B5EF4-FFF2-40B4-BE49-F238E27FC236}">
                  <a16:creationId xmlns:a16="http://schemas.microsoft.com/office/drawing/2014/main" id="{B9B56DBC-E3CC-C24D-B0AA-E60957D733D0}"/>
                </a:ext>
              </a:extLst>
            </p:cNvPr>
            <p:cNvSpPr/>
            <p:nvPr/>
          </p:nvSpPr>
          <p:spPr bwMode="auto">
            <a:xfrm>
              <a:off x="7780652" y="5870870"/>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66" name="Rounded Rectangle 65">
              <a:extLst>
                <a:ext uri="{FF2B5EF4-FFF2-40B4-BE49-F238E27FC236}">
                  <a16:creationId xmlns:a16="http://schemas.microsoft.com/office/drawing/2014/main" id="{D6CEC3F9-722F-7842-A28D-B420132A5D99}"/>
                </a:ext>
              </a:extLst>
            </p:cNvPr>
            <p:cNvSpPr/>
            <p:nvPr/>
          </p:nvSpPr>
          <p:spPr bwMode="auto">
            <a:xfrm>
              <a:off x="7780652" y="3366857"/>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67" name="Rounded Rectangle 66">
              <a:extLst>
                <a:ext uri="{FF2B5EF4-FFF2-40B4-BE49-F238E27FC236}">
                  <a16:creationId xmlns:a16="http://schemas.microsoft.com/office/drawing/2014/main" id="{7E26D34C-100B-C14E-BAC2-9C68B9671144}"/>
                </a:ext>
              </a:extLst>
            </p:cNvPr>
            <p:cNvSpPr/>
            <p:nvPr/>
          </p:nvSpPr>
          <p:spPr bwMode="auto">
            <a:xfrm>
              <a:off x="7780652" y="5281392"/>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Diffusion constants</a:t>
              </a:r>
            </a:p>
          </p:txBody>
        </p:sp>
        <p:sp>
          <p:nvSpPr>
            <p:cNvPr id="68" name="TextBox 67">
              <a:extLst>
                <a:ext uri="{FF2B5EF4-FFF2-40B4-BE49-F238E27FC236}">
                  <a16:creationId xmlns:a16="http://schemas.microsoft.com/office/drawing/2014/main" id="{85C692FF-EEB8-544E-936E-33E6125BD04E}"/>
                </a:ext>
              </a:extLst>
            </p:cNvPr>
            <p:cNvSpPr txBox="1"/>
            <p:nvPr/>
          </p:nvSpPr>
          <p:spPr>
            <a:xfrm>
              <a:off x="7491645" y="2261120"/>
              <a:ext cx="1566190" cy="466404"/>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Fuel </a:t>
              </a:r>
              <a:b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b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1F497D"/>
                </a:solidFill>
                <a:effectLst/>
                <a:uLnTx/>
                <a:uFillTx/>
                <a:latin typeface="Arial" charset="0"/>
                <a:ea typeface="ＭＳ Ｐゴシック" charset="0"/>
              </a:endParaRPr>
            </a:p>
          </p:txBody>
        </p:sp>
      </p:grpSp>
    </p:spTree>
    <p:extLst>
      <p:ext uri="{BB962C8B-B14F-4D97-AF65-F5344CB8AC3E}">
        <p14:creationId xmlns:p14="http://schemas.microsoft.com/office/powerpoint/2010/main" val="1945494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DB80-B7E2-514E-96D7-D7854F856644}"/>
              </a:ext>
            </a:extLst>
          </p:cNvPr>
          <p:cNvSpPr>
            <a:spLocks noGrp="1"/>
          </p:cNvSpPr>
          <p:nvPr>
            <p:ph type="title"/>
          </p:nvPr>
        </p:nvSpPr>
        <p:spPr/>
        <p:txBody>
          <a:bodyPr/>
          <a:lstStyle/>
          <a:p>
            <a:r>
              <a:rPr lang="en-US" dirty="0"/>
              <a:t>Example: fission gas behavior in the fuel</a:t>
            </a:r>
          </a:p>
        </p:txBody>
      </p:sp>
      <p:sp>
        <p:nvSpPr>
          <p:cNvPr id="3" name="Content Placeholder 2">
            <a:extLst>
              <a:ext uri="{FF2B5EF4-FFF2-40B4-BE49-F238E27FC236}">
                <a16:creationId xmlns:a16="http://schemas.microsoft.com/office/drawing/2014/main" id="{6222C8A9-2E1F-474E-81CE-D8FB6A8B8178}"/>
              </a:ext>
            </a:extLst>
          </p:cNvPr>
          <p:cNvSpPr>
            <a:spLocks noGrp="1"/>
          </p:cNvSpPr>
          <p:nvPr>
            <p:ph idx="1"/>
          </p:nvPr>
        </p:nvSpPr>
        <p:spPr>
          <a:xfrm>
            <a:off x="609600" y="2160494"/>
            <a:ext cx="3846944" cy="4349635"/>
          </a:xfrm>
        </p:spPr>
        <p:txBody>
          <a:bodyPr>
            <a:normAutofit fontScale="92500" lnSpcReduction="20000"/>
          </a:bodyPr>
          <a:lstStyle/>
          <a:p>
            <a:r>
              <a:rPr lang="en-US" dirty="0"/>
              <a:t>Take into account a finite set of variables to describe the state of the material</a:t>
            </a:r>
          </a:p>
          <a:p>
            <a:r>
              <a:rPr lang="en-US" dirty="0"/>
              <a:t>Utilize a mechanistic model of fission gas behavior to predict the evolution of the microstructure</a:t>
            </a:r>
          </a:p>
          <a:p>
            <a:r>
              <a:rPr lang="en-US" dirty="0"/>
              <a:t>Utilize this updated microstructure to inform a number of structure/property relationships</a:t>
            </a:r>
          </a:p>
        </p:txBody>
      </p:sp>
      <p:sp>
        <p:nvSpPr>
          <p:cNvPr id="4" name="Slide Number Placeholder 3">
            <a:extLst>
              <a:ext uri="{FF2B5EF4-FFF2-40B4-BE49-F238E27FC236}">
                <a16:creationId xmlns:a16="http://schemas.microsoft.com/office/drawing/2014/main" id="{C6988773-D011-7540-A2FD-8C6ED66248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24" name="Group 23">
            <a:extLst>
              <a:ext uri="{FF2B5EF4-FFF2-40B4-BE49-F238E27FC236}">
                <a16:creationId xmlns:a16="http://schemas.microsoft.com/office/drawing/2014/main" id="{E1A28F25-5A98-AD43-A02A-8A45379A691B}"/>
              </a:ext>
            </a:extLst>
          </p:cNvPr>
          <p:cNvGrpSpPr/>
          <p:nvPr/>
        </p:nvGrpSpPr>
        <p:grpSpPr>
          <a:xfrm>
            <a:off x="4601817" y="1861378"/>
            <a:ext cx="7187183" cy="4494973"/>
            <a:chOff x="3364224" y="1591066"/>
            <a:chExt cx="8662299" cy="4977481"/>
          </a:xfrm>
        </p:grpSpPr>
        <p:pic>
          <p:nvPicPr>
            <p:cNvPr id="5" name="Picture 7" descr="temp_3Dslice.png">
              <a:extLst>
                <a:ext uri="{FF2B5EF4-FFF2-40B4-BE49-F238E27FC236}">
                  <a16:creationId xmlns:a16="http://schemas.microsoft.com/office/drawing/2014/main" id="{63567100-E11B-7048-9524-73D29247FC88}"/>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3364224" y="1591066"/>
              <a:ext cx="1257913" cy="2511801"/>
            </a:xfrm>
            <a:prstGeom prst="rect">
              <a:avLst/>
            </a:prstGeom>
            <a:noFill/>
            <a:ln>
              <a:noFill/>
            </a:ln>
            <a:extLst>
              <a:ext uri="{909E8E84-426E-40dd-AFC4-6F175D3DCCD1}">
                <a14:hiddenFill xmlns:a14="http://schemas.microsoft.com/office/drawing/2010/main" xmlns="">
                  <a:solidFill>
                    <a:srgbClr val="FFFFFF">
                      <a:alpha val="49001"/>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ounded Rectangle 5">
              <a:extLst>
                <a:ext uri="{FF2B5EF4-FFF2-40B4-BE49-F238E27FC236}">
                  <a16:creationId xmlns:a16="http://schemas.microsoft.com/office/drawing/2014/main" id="{49A4D554-E237-6242-9FF4-1F85E9983491}"/>
                </a:ext>
              </a:extLst>
            </p:cNvPr>
            <p:cNvSpPr/>
            <p:nvPr/>
          </p:nvSpPr>
          <p:spPr bwMode="auto">
            <a:xfrm>
              <a:off x="4269126" y="4338055"/>
              <a:ext cx="1491386" cy="66851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Model of fission gas behavior</a:t>
              </a:r>
            </a:p>
          </p:txBody>
        </p:sp>
        <p:grpSp>
          <p:nvGrpSpPr>
            <p:cNvPr id="7" name="Group 6">
              <a:extLst>
                <a:ext uri="{FF2B5EF4-FFF2-40B4-BE49-F238E27FC236}">
                  <a16:creationId xmlns:a16="http://schemas.microsoft.com/office/drawing/2014/main" id="{E60220B5-C353-3843-9E85-0692355A8FAC}"/>
                </a:ext>
              </a:extLst>
            </p:cNvPr>
            <p:cNvGrpSpPr/>
            <p:nvPr/>
          </p:nvGrpSpPr>
          <p:grpSpPr>
            <a:xfrm>
              <a:off x="4203324" y="1944902"/>
              <a:ext cx="5574890" cy="364342"/>
              <a:chOff x="943289" y="1785876"/>
              <a:chExt cx="5574890" cy="364342"/>
            </a:xfrm>
          </p:grpSpPr>
          <p:sp>
            <p:nvSpPr>
              <p:cNvPr id="8" name="Rectangle 7">
                <a:extLst>
                  <a:ext uri="{FF2B5EF4-FFF2-40B4-BE49-F238E27FC236}">
                    <a16:creationId xmlns:a16="http://schemas.microsoft.com/office/drawing/2014/main" id="{5A14CAFE-7E69-4C46-B29D-B7C7A0428980}"/>
                  </a:ext>
                </a:extLst>
              </p:cNvPr>
              <p:cNvSpPr/>
              <p:nvPr/>
            </p:nvSpPr>
            <p:spPr>
              <a:xfrm>
                <a:off x="943289" y="1888459"/>
                <a:ext cx="65802" cy="98700"/>
              </a:xfrm>
              <a:prstGeom prst="rect">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2B38576B-F49E-3A4C-8CDB-3B3EF901AF23}"/>
                  </a:ext>
                </a:extLst>
              </p:cNvPr>
              <p:cNvSpPr txBox="1"/>
              <p:nvPr/>
            </p:nvSpPr>
            <p:spPr>
              <a:xfrm>
                <a:off x="1184180" y="1793000"/>
                <a:ext cx="1121303" cy="28117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05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10" name="Rounded Rectangle 9">
                <a:extLst>
                  <a:ext uri="{FF2B5EF4-FFF2-40B4-BE49-F238E27FC236}">
                    <a16:creationId xmlns:a16="http://schemas.microsoft.com/office/drawing/2014/main" id="{7E0D222D-8213-5E45-8B8A-99138BADD24C}"/>
                  </a:ext>
                </a:extLst>
              </p:cNvPr>
              <p:cNvSpPr/>
              <p:nvPr/>
            </p:nvSpPr>
            <p:spPr bwMode="auto">
              <a:xfrm>
                <a:off x="2273839" y="1785876"/>
                <a:ext cx="142494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11" name="Rounded Rectangle 10">
                <a:extLst>
                  <a:ext uri="{FF2B5EF4-FFF2-40B4-BE49-F238E27FC236}">
                    <a16:creationId xmlns:a16="http://schemas.microsoft.com/office/drawing/2014/main" id="{CA391329-D1AA-AF44-8020-582FFFD89F60}"/>
                  </a:ext>
                </a:extLst>
              </p:cNvPr>
              <p:cNvSpPr/>
              <p:nvPr/>
            </p:nvSpPr>
            <p:spPr bwMode="auto">
              <a:xfrm>
                <a:off x="3774979" y="1787132"/>
                <a:ext cx="129540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12" name="Rounded Rectangle 11">
                <a:extLst>
                  <a:ext uri="{FF2B5EF4-FFF2-40B4-BE49-F238E27FC236}">
                    <a16:creationId xmlns:a16="http://schemas.microsoft.com/office/drawing/2014/main" id="{8AD14357-1321-5141-92B5-73CFEF0B9E22}"/>
                  </a:ext>
                </a:extLst>
              </p:cNvPr>
              <p:cNvSpPr/>
              <p:nvPr/>
            </p:nvSpPr>
            <p:spPr bwMode="auto">
              <a:xfrm>
                <a:off x="5139699" y="1787132"/>
                <a:ext cx="137848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Stoichiometry</a:t>
                </a:r>
              </a:p>
            </p:txBody>
          </p:sp>
        </p:grpSp>
        <p:sp>
          <p:nvSpPr>
            <p:cNvPr id="13" name="Rounded Rectangle 12">
              <a:extLst>
                <a:ext uri="{FF2B5EF4-FFF2-40B4-BE49-F238E27FC236}">
                  <a16:creationId xmlns:a16="http://schemas.microsoft.com/office/drawing/2014/main" id="{91B1EB3F-6790-3842-A030-843982FFE2C7}"/>
                </a:ext>
              </a:extLst>
            </p:cNvPr>
            <p:cNvSpPr/>
            <p:nvPr/>
          </p:nvSpPr>
          <p:spPr>
            <a:xfrm>
              <a:off x="8718374" y="4341907"/>
              <a:ext cx="1769503" cy="68885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a:ea typeface="+mn-ea"/>
                  <a:cs typeface="+mn-cs"/>
                </a:rPr>
                <a:t>Structure/property relationships</a:t>
              </a:r>
            </a:p>
          </p:txBody>
        </p:sp>
        <p:grpSp>
          <p:nvGrpSpPr>
            <p:cNvPr id="14" name="Group 13">
              <a:extLst>
                <a:ext uri="{FF2B5EF4-FFF2-40B4-BE49-F238E27FC236}">
                  <a16:creationId xmlns:a16="http://schemas.microsoft.com/office/drawing/2014/main" id="{C250E191-5C76-8A48-A997-0C16F1FBFB0D}"/>
                </a:ext>
              </a:extLst>
            </p:cNvPr>
            <p:cNvGrpSpPr/>
            <p:nvPr/>
          </p:nvGrpSpPr>
          <p:grpSpPr>
            <a:xfrm>
              <a:off x="10796524" y="3050183"/>
              <a:ext cx="1229999" cy="3518364"/>
              <a:chOff x="7536489" y="2891157"/>
              <a:chExt cx="1229999" cy="3518364"/>
            </a:xfrm>
          </p:grpSpPr>
          <p:sp>
            <p:nvSpPr>
              <p:cNvPr id="15" name="Rounded Rectangle 14">
                <a:extLst>
                  <a:ext uri="{FF2B5EF4-FFF2-40B4-BE49-F238E27FC236}">
                    <a16:creationId xmlns:a16="http://schemas.microsoft.com/office/drawing/2014/main" id="{E72F01D1-FC41-EB48-9EF3-59CB4929AD3F}"/>
                  </a:ext>
                </a:extLst>
              </p:cNvPr>
              <p:cNvSpPr/>
              <p:nvPr/>
            </p:nvSpPr>
            <p:spPr bwMode="auto">
              <a:xfrm>
                <a:off x="7536489" y="2891157"/>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16" name="Rounded Rectangle 15">
                <a:extLst>
                  <a:ext uri="{FF2B5EF4-FFF2-40B4-BE49-F238E27FC236}">
                    <a16:creationId xmlns:a16="http://schemas.microsoft.com/office/drawing/2014/main" id="{470CCC6F-9A3E-104A-A96A-2833476E5BC6}"/>
                  </a:ext>
                </a:extLst>
              </p:cNvPr>
              <p:cNvSpPr/>
              <p:nvPr/>
            </p:nvSpPr>
            <p:spPr bwMode="auto">
              <a:xfrm>
                <a:off x="7577768" y="4075719"/>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17" name="Rounded Rectangle 16">
                <a:extLst>
                  <a:ext uri="{FF2B5EF4-FFF2-40B4-BE49-F238E27FC236}">
                    <a16:creationId xmlns:a16="http://schemas.microsoft.com/office/drawing/2014/main" id="{E84BBEE4-F397-3742-86A3-3473B45B40C2}"/>
                  </a:ext>
                </a:extLst>
              </p:cNvPr>
              <p:cNvSpPr/>
              <p:nvPr/>
            </p:nvSpPr>
            <p:spPr bwMode="auto">
              <a:xfrm>
                <a:off x="7577768" y="4727053"/>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18" name="Rounded Rectangle 17">
                <a:extLst>
                  <a:ext uri="{FF2B5EF4-FFF2-40B4-BE49-F238E27FC236}">
                    <a16:creationId xmlns:a16="http://schemas.microsoft.com/office/drawing/2014/main" id="{3AEC03FA-8256-294C-80D9-327488ACEFD4}"/>
                  </a:ext>
                </a:extLst>
              </p:cNvPr>
              <p:cNvSpPr/>
              <p:nvPr/>
            </p:nvSpPr>
            <p:spPr bwMode="auto">
              <a:xfrm>
                <a:off x="7536489" y="3471970"/>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19" name="Rounded Rectangle 18">
                <a:extLst>
                  <a:ext uri="{FF2B5EF4-FFF2-40B4-BE49-F238E27FC236}">
                    <a16:creationId xmlns:a16="http://schemas.microsoft.com/office/drawing/2014/main" id="{551F1DBA-2BE0-FD43-806A-0EE66E4DDC10}"/>
                  </a:ext>
                </a:extLst>
              </p:cNvPr>
              <p:cNvSpPr/>
              <p:nvPr/>
            </p:nvSpPr>
            <p:spPr bwMode="auto">
              <a:xfrm>
                <a:off x="7577768" y="5313826"/>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Gap conductance</a:t>
                </a:r>
              </a:p>
            </p:txBody>
          </p:sp>
          <p:sp>
            <p:nvSpPr>
              <p:cNvPr id="20" name="Rounded Rectangle 19">
                <a:extLst>
                  <a:ext uri="{FF2B5EF4-FFF2-40B4-BE49-F238E27FC236}">
                    <a16:creationId xmlns:a16="http://schemas.microsoft.com/office/drawing/2014/main" id="{71D1C269-BE5D-BD40-A085-92D7DFF031B5}"/>
                  </a:ext>
                </a:extLst>
              </p:cNvPr>
              <p:cNvSpPr/>
              <p:nvPr/>
            </p:nvSpPr>
            <p:spPr bwMode="auto">
              <a:xfrm>
                <a:off x="7577768" y="5917575"/>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Gap pressure</a:t>
                </a:r>
              </a:p>
            </p:txBody>
          </p:sp>
        </p:grpSp>
        <p:grpSp>
          <p:nvGrpSpPr>
            <p:cNvPr id="21" name="Group 20">
              <a:extLst>
                <a:ext uri="{FF2B5EF4-FFF2-40B4-BE49-F238E27FC236}">
                  <a16:creationId xmlns:a16="http://schemas.microsoft.com/office/drawing/2014/main" id="{65B0426D-6FEB-6848-AE6A-061563BA58F6}"/>
                </a:ext>
              </a:extLst>
            </p:cNvPr>
            <p:cNvGrpSpPr/>
            <p:nvPr/>
          </p:nvGrpSpPr>
          <p:grpSpPr>
            <a:xfrm>
              <a:off x="6103938" y="2957243"/>
              <a:ext cx="2226476" cy="2798370"/>
              <a:chOff x="2843903" y="2798217"/>
              <a:chExt cx="2226476" cy="2798370"/>
            </a:xfrm>
          </p:grpSpPr>
          <p:sp>
            <p:nvSpPr>
              <p:cNvPr id="22" name="TextBox 21">
                <a:extLst>
                  <a:ext uri="{FF2B5EF4-FFF2-40B4-BE49-F238E27FC236}">
                    <a16:creationId xmlns:a16="http://schemas.microsoft.com/office/drawing/2014/main" id="{EE23584D-A2DB-4E4E-97C9-C6056B54C107}"/>
                  </a:ext>
                </a:extLst>
              </p:cNvPr>
              <p:cNvSpPr txBox="1"/>
              <p:nvPr/>
            </p:nvSpPr>
            <p:spPr>
              <a:xfrm>
                <a:off x="2843903" y="4420777"/>
                <a:ext cx="2226476" cy="1175810"/>
              </a:xfrm>
              <a:prstGeom prst="rect">
                <a:avLst/>
              </a:prstGeom>
              <a:noFill/>
            </p:spPr>
            <p:txBody>
              <a:bodyPr wrap="square" rtlCol="0">
                <a:spAutoFit/>
              </a:bodyPr>
              <a:lstStyle/>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Dissolved fission products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Fission gas bubble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Grain boundary fission gas bubble coverage</a:t>
                </a:r>
              </a:p>
              <a:p>
                <a:pPr marL="111125" marR="0" lvl="0" indent="-111125" algn="l" defTabSz="914400" rtl="0" eaLnBrk="1" fontAlgn="auto" latinLnBrk="0" hangingPunct="1">
                  <a:lnSpc>
                    <a:spcPct val="100000"/>
                  </a:lnSpc>
                  <a:spcBef>
                    <a:spcPts val="0"/>
                  </a:spcBef>
                  <a:spcAft>
                    <a:spcPts val="0"/>
                  </a:spcAft>
                  <a:buClr>
                    <a:srgbClr val="008000"/>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Gap fission gas concentration</a:t>
                </a:r>
              </a:p>
            </p:txBody>
          </p:sp>
          <p:pic>
            <p:nvPicPr>
              <p:cNvPr id="23" name="Picture 3">
                <a:extLst>
                  <a:ext uri="{FF2B5EF4-FFF2-40B4-BE49-F238E27FC236}">
                    <a16:creationId xmlns:a16="http://schemas.microsoft.com/office/drawing/2014/main" id="{DCF2AB2E-F5FC-9C45-8CAD-4F02CA9E80E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86285" y="2798217"/>
                <a:ext cx="1950387" cy="1464051"/>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spTree>
    <p:extLst>
      <p:ext uri="{BB962C8B-B14F-4D97-AF65-F5344CB8AC3E}">
        <p14:creationId xmlns:p14="http://schemas.microsoft.com/office/powerpoint/2010/main" val="2768110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28109-8CA9-CF49-AC04-3F76C276B87E}"/>
              </a:ext>
            </a:extLst>
          </p:cNvPr>
          <p:cNvSpPr>
            <a:spLocks noGrp="1"/>
          </p:cNvSpPr>
          <p:nvPr>
            <p:ph type="title"/>
          </p:nvPr>
        </p:nvSpPr>
        <p:spPr/>
        <p:txBody>
          <a:bodyPr/>
          <a:lstStyle/>
          <a:p>
            <a:r>
              <a:rPr lang="en-US" dirty="0"/>
              <a:t>Multiscale separate effects experiments and simulations inform the development of the models</a:t>
            </a:r>
          </a:p>
        </p:txBody>
      </p:sp>
      <p:sp>
        <p:nvSpPr>
          <p:cNvPr id="4" name="Slide Number Placeholder 3">
            <a:extLst>
              <a:ext uri="{FF2B5EF4-FFF2-40B4-BE49-F238E27FC236}">
                <a16:creationId xmlns:a16="http://schemas.microsoft.com/office/drawing/2014/main" id="{2AD4C20E-82BA-DE4E-AD18-FD1319D8D0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Chevron 4">
            <a:extLst>
              <a:ext uri="{FF2B5EF4-FFF2-40B4-BE49-F238E27FC236}">
                <a16:creationId xmlns:a16="http://schemas.microsoft.com/office/drawing/2014/main" id="{8D3BCE96-2795-BB42-809B-4A4C3F8CEEA0}"/>
              </a:ext>
            </a:extLst>
          </p:cNvPr>
          <p:cNvSpPr/>
          <p:nvPr/>
        </p:nvSpPr>
        <p:spPr bwMode="auto">
          <a:xfrm>
            <a:off x="2142114" y="3839079"/>
            <a:ext cx="6513414" cy="620906"/>
          </a:xfrm>
          <a:prstGeom prst="chevron">
            <a:avLst>
              <a:gd name="adj" fmla="val 61370"/>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charset="0"/>
              <a:ea typeface="ＭＳ Ｐゴシック" charset="0"/>
              <a:cs typeface="+mn-cs"/>
            </a:endParaRPr>
          </a:p>
        </p:txBody>
      </p:sp>
      <p:pic>
        <p:nvPicPr>
          <p:cNvPr id="6" name="Picture 5">
            <a:extLst>
              <a:ext uri="{FF2B5EF4-FFF2-40B4-BE49-F238E27FC236}">
                <a16:creationId xmlns:a16="http://schemas.microsoft.com/office/drawing/2014/main" id="{2D3C7D67-03BE-3E43-82B0-FFEC2B06F6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66713" y="4209412"/>
            <a:ext cx="2765914" cy="2146939"/>
          </a:xfrm>
          <a:prstGeom prst="rect">
            <a:avLst/>
          </a:prstGeom>
          <a:ln>
            <a:noFill/>
          </a:ln>
          <a:effectLst>
            <a:outerShdw blurRad="292100" dist="139700" dir="2700000" algn="tl" rotWithShape="0">
              <a:srgbClr val="333333">
                <a:alpha val="65000"/>
              </a:srgbClr>
            </a:outerShdw>
          </a:effectLst>
        </p:spPr>
      </p:pic>
      <p:pic>
        <p:nvPicPr>
          <p:cNvPr id="7" name="Picture 3">
            <a:extLst>
              <a:ext uri="{FF2B5EF4-FFF2-40B4-BE49-F238E27FC236}">
                <a16:creationId xmlns:a16="http://schemas.microsoft.com/office/drawing/2014/main" id="{013BA53C-302C-414A-8855-D16291F2AD4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66362" y="2080817"/>
            <a:ext cx="2514893" cy="1887796"/>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a:extLst>
              <a:ext uri="{FF2B5EF4-FFF2-40B4-BE49-F238E27FC236}">
                <a16:creationId xmlns:a16="http://schemas.microsoft.com/office/drawing/2014/main" id="{987AD33A-4523-3341-89B5-490B87983234}"/>
              </a:ext>
            </a:extLst>
          </p:cNvPr>
          <p:cNvPicPr>
            <a:picLocks noChangeAspect="1"/>
          </p:cNvPicPr>
          <p:nvPr/>
        </p:nvPicPr>
        <p:blipFill>
          <a:blip r:embed="rId4"/>
          <a:stretch>
            <a:fillRect/>
          </a:stretch>
        </p:blipFill>
        <p:spPr>
          <a:xfrm>
            <a:off x="8172394" y="2578142"/>
            <a:ext cx="2658106" cy="3131828"/>
          </a:xfrm>
          <a:prstGeom prst="rect">
            <a:avLst/>
          </a:prstGeom>
          <a:ln>
            <a:noFill/>
          </a:ln>
          <a:effectLst>
            <a:outerShdw blurRad="292100" dist="139700" dir="2700000" algn="tl" rotWithShape="0">
              <a:srgbClr val="333333">
                <a:alpha val="65000"/>
              </a:srgbClr>
            </a:outerShdw>
          </a:effectLst>
        </p:spPr>
      </p:pic>
      <p:pic>
        <p:nvPicPr>
          <p:cNvPr id="9" name="Picture 8" descr="Fission_gas_GB_HE.png">
            <a:extLst>
              <a:ext uri="{FF2B5EF4-FFF2-40B4-BE49-F238E27FC236}">
                <a16:creationId xmlns:a16="http://schemas.microsoft.com/office/drawing/2014/main" id="{91F5C9E4-B935-7A47-9D71-53F78E101E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05081" y="4041729"/>
            <a:ext cx="2031730" cy="2517272"/>
          </a:xfrm>
          <a:prstGeom prst="rect">
            <a:avLst/>
          </a:prstGeom>
          <a:ln>
            <a:noFill/>
          </a:ln>
          <a:effectLst>
            <a:outerShdw blurRad="292100" dist="139700" dir="2700000" algn="tl" rotWithShape="0">
              <a:srgbClr val="333333">
                <a:alpha val="65000"/>
              </a:srgbClr>
            </a:outerShdw>
          </a:effectLst>
        </p:spPr>
      </p:pic>
      <p:pic>
        <p:nvPicPr>
          <p:cNvPr id="10" name="Picture 4">
            <a:extLst>
              <a:ext uri="{FF2B5EF4-FFF2-40B4-BE49-F238E27FC236}">
                <a16:creationId xmlns:a16="http://schemas.microsoft.com/office/drawing/2014/main" id="{153E524B-BAFD-694B-9A34-DF6EC84F913F}"/>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838564" y="2080817"/>
            <a:ext cx="1816963" cy="18363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B6ABCF00-D0C0-034A-A327-A53F57D841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010779" y="2096479"/>
            <a:ext cx="1810559" cy="1861181"/>
          </a:xfrm>
          <a:prstGeom prst="rect">
            <a:avLst/>
          </a:prstGeom>
          <a:ln>
            <a:noFill/>
          </a:ln>
          <a:effectLst>
            <a:outerShdw blurRad="292100" dist="139700" dir="2700000" algn="tl" rotWithShape="0">
              <a:srgbClr val="333333">
                <a:alpha val="65000"/>
              </a:srgbClr>
            </a:outerShdw>
          </a:effectLst>
        </p:spPr>
      </p:pic>
      <p:pic>
        <p:nvPicPr>
          <p:cNvPr id="12" name="Picture 11" descr="A_350000">
            <a:extLst>
              <a:ext uri="{FF2B5EF4-FFF2-40B4-BE49-F238E27FC236}">
                <a16:creationId xmlns:a16="http://schemas.microsoft.com/office/drawing/2014/main" id="{DA6E765F-B85D-9849-AFAE-DC81A942779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859956" y="4305969"/>
            <a:ext cx="1118842" cy="21454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A_700000">
            <a:extLst>
              <a:ext uri="{FF2B5EF4-FFF2-40B4-BE49-F238E27FC236}">
                <a16:creationId xmlns:a16="http://schemas.microsoft.com/office/drawing/2014/main" id="{0AC77381-98BD-7F41-B6BC-A7D6D29F594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832637" y="4314949"/>
            <a:ext cx="1085094" cy="21166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13">
            <a:extLst>
              <a:ext uri="{FF2B5EF4-FFF2-40B4-BE49-F238E27FC236}">
                <a16:creationId xmlns:a16="http://schemas.microsoft.com/office/drawing/2014/main" id="{52B63368-E0B3-7744-90F5-652C1CD01152}"/>
              </a:ext>
            </a:extLst>
          </p:cNvPr>
          <p:cNvSpPr txBox="1"/>
          <p:nvPr/>
        </p:nvSpPr>
        <p:spPr>
          <a:xfrm>
            <a:off x="2643469"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nm</a:t>
            </a:r>
          </a:p>
        </p:txBody>
      </p:sp>
      <p:sp>
        <p:nvSpPr>
          <p:cNvPr id="15" name="TextBox 14">
            <a:extLst>
              <a:ext uri="{FF2B5EF4-FFF2-40B4-BE49-F238E27FC236}">
                <a16:creationId xmlns:a16="http://schemas.microsoft.com/office/drawing/2014/main" id="{87054898-3D4E-954E-82C5-402F438704DB}"/>
              </a:ext>
            </a:extLst>
          </p:cNvPr>
          <p:cNvSpPr txBox="1"/>
          <p:nvPr/>
        </p:nvSpPr>
        <p:spPr>
          <a:xfrm>
            <a:off x="4971242"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mn-cs"/>
              </a:rPr>
              <a:t>μm</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922338C9-9C4C-C148-A248-BD924511E101}"/>
              </a:ext>
            </a:extLst>
          </p:cNvPr>
          <p:cNvSpPr txBox="1"/>
          <p:nvPr/>
        </p:nvSpPr>
        <p:spPr>
          <a:xfrm>
            <a:off x="7200663"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mm</a:t>
            </a:r>
          </a:p>
        </p:txBody>
      </p:sp>
    </p:spTree>
    <p:extLst>
      <p:ext uri="{BB962C8B-B14F-4D97-AF65-F5344CB8AC3E}">
        <p14:creationId xmlns:p14="http://schemas.microsoft.com/office/powerpoint/2010/main" val="3764443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A6F7-A8FA-AF40-9DF0-20B7916CA3A6}"/>
              </a:ext>
            </a:extLst>
          </p:cNvPr>
          <p:cNvSpPr>
            <a:spLocks noGrp="1"/>
          </p:cNvSpPr>
          <p:nvPr>
            <p:ph type="title"/>
          </p:nvPr>
        </p:nvSpPr>
        <p:spPr/>
        <p:txBody>
          <a:bodyPr/>
          <a:lstStyle/>
          <a:p>
            <a:r>
              <a:rPr lang="en-US" dirty="0"/>
              <a:t>Microstructure-based models</a:t>
            </a:r>
          </a:p>
        </p:txBody>
      </p:sp>
      <p:sp>
        <p:nvSpPr>
          <p:cNvPr id="3" name="Content Placeholder 2">
            <a:extLst>
              <a:ext uri="{FF2B5EF4-FFF2-40B4-BE49-F238E27FC236}">
                <a16:creationId xmlns:a16="http://schemas.microsoft.com/office/drawing/2014/main" id="{1716EFB2-B5F3-9A4C-BCDF-C865BC59B36D}"/>
              </a:ext>
            </a:extLst>
          </p:cNvPr>
          <p:cNvSpPr>
            <a:spLocks noGrp="1"/>
          </p:cNvSpPr>
          <p:nvPr>
            <p:ph idx="1"/>
          </p:nvPr>
        </p:nvSpPr>
        <p:spPr/>
        <p:txBody>
          <a:bodyPr/>
          <a:lstStyle/>
          <a:p>
            <a:r>
              <a:rPr lang="en-US" dirty="0"/>
              <a:t>Can provide a structure/property relationship to replace the existing burnup dependent model</a:t>
            </a:r>
          </a:p>
          <a:p>
            <a:r>
              <a:rPr lang="en-US" dirty="0"/>
              <a:t>For example, thermal conductivity, taking into account microstructural features and their evolution</a:t>
            </a:r>
          </a:p>
        </p:txBody>
      </p:sp>
      <p:sp>
        <p:nvSpPr>
          <p:cNvPr id="4" name="Slide Number Placeholder 3">
            <a:extLst>
              <a:ext uri="{FF2B5EF4-FFF2-40B4-BE49-F238E27FC236}">
                <a16:creationId xmlns:a16="http://schemas.microsoft.com/office/drawing/2014/main" id="{ED2F008F-5FAC-DB47-A650-B636F0880D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1FF0FDDF-664F-404C-9D92-9D38AE1FD482}"/>
              </a:ext>
            </a:extLst>
          </p:cNvPr>
          <p:cNvGrpSpPr/>
          <p:nvPr/>
        </p:nvGrpSpPr>
        <p:grpSpPr>
          <a:xfrm>
            <a:off x="1598951" y="3838035"/>
            <a:ext cx="8561049" cy="2780302"/>
            <a:chOff x="291476" y="4474138"/>
            <a:chExt cx="8561049" cy="2780302"/>
          </a:xfrm>
        </p:grpSpPr>
        <p:grpSp>
          <p:nvGrpSpPr>
            <p:cNvPr id="6" name="Group 5">
              <a:extLst>
                <a:ext uri="{FF2B5EF4-FFF2-40B4-BE49-F238E27FC236}">
                  <a16:creationId xmlns:a16="http://schemas.microsoft.com/office/drawing/2014/main" id="{4787CE2E-3034-4946-992B-8194164E0653}"/>
                </a:ext>
              </a:extLst>
            </p:cNvPr>
            <p:cNvGrpSpPr/>
            <p:nvPr/>
          </p:nvGrpSpPr>
          <p:grpSpPr>
            <a:xfrm>
              <a:off x="291476" y="4474138"/>
              <a:ext cx="8561049" cy="2780302"/>
              <a:chOff x="291476" y="3814758"/>
              <a:chExt cx="8561049" cy="2780302"/>
            </a:xfrm>
          </p:grpSpPr>
          <p:sp>
            <p:nvSpPr>
              <p:cNvPr id="10" name="Rounded Rectangle 9">
                <a:extLst>
                  <a:ext uri="{FF2B5EF4-FFF2-40B4-BE49-F238E27FC236}">
                    <a16:creationId xmlns:a16="http://schemas.microsoft.com/office/drawing/2014/main" id="{8E26803D-648F-6D40-9EB5-86871151A6DB}"/>
                  </a:ext>
                </a:extLst>
              </p:cNvPr>
              <p:cNvSpPr/>
              <p:nvPr/>
            </p:nvSpPr>
            <p:spPr bwMode="auto">
              <a:xfrm>
                <a:off x="291476" y="4555730"/>
                <a:ext cx="8561049" cy="1598487"/>
              </a:xfrm>
              <a:prstGeom prst="roundRect">
                <a:avLst>
                  <a:gd name="adj" fmla="val 8899"/>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
                    <a:srgbClr val="1F497D"/>
                  </a:buClr>
                  <a:buSzTx/>
                  <a:buFontTx/>
                  <a:buNone/>
                  <a:tabLst/>
                  <a:defRPr/>
                </a:pPr>
                <a:endParaRPr kumimoji="0" lang="en-US" sz="1800" b="0" i="1"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D01B6C41-1A0D-FF41-BD17-9F2903531508}"/>
                  </a:ext>
                </a:extLst>
              </p:cNvPr>
              <p:cNvSpPr txBox="1"/>
              <p:nvPr/>
            </p:nvSpPr>
            <p:spPr>
              <a:xfrm>
                <a:off x="2011849" y="6256506"/>
                <a:ext cx="187388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4227"/>
                    </a:solidFill>
                    <a:effectLst/>
                    <a:uLnTx/>
                    <a:uFillTx/>
                    <a:latin typeface="Calibri"/>
                    <a:ea typeface="+mn-ea"/>
                    <a:cs typeface="+mn-cs"/>
                  </a:rPr>
                  <a:t>Bulk conductivity</a:t>
                </a:r>
              </a:p>
            </p:txBody>
          </p:sp>
          <p:sp>
            <p:nvSpPr>
              <p:cNvPr id="12" name="TextBox 11">
                <a:extLst>
                  <a:ext uri="{FF2B5EF4-FFF2-40B4-BE49-F238E27FC236}">
                    <a16:creationId xmlns:a16="http://schemas.microsoft.com/office/drawing/2014/main" id="{B3FB92B3-37F2-C449-BF1E-34DF4A1B7FD6}"/>
                  </a:ext>
                </a:extLst>
              </p:cNvPr>
              <p:cNvSpPr txBox="1"/>
              <p:nvPr/>
            </p:nvSpPr>
            <p:spPr>
              <a:xfrm>
                <a:off x="5997676" y="6254444"/>
                <a:ext cx="1324662"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95D0"/>
                    </a:solidFill>
                    <a:effectLst/>
                    <a:uLnTx/>
                    <a:uFillTx/>
                    <a:latin typeface="Calibri"/>
                    <a:ea typeface="+mn-ea"/>
                    <a:cs typeface="+mn-cs"/>
                  </a:rPr>
                  <a:t>Fission gas</a:t>
                </a:r>
              </a:p>
            </p:txBody>
          </p:sp>
          <p:sp>
            <p:nvSpPr>
              <p:cNvPr id="13" name="TextBox 12">
                <a:extLst>
                  <a:ext uri="{FF2B5EF4-FFF2-40B4-BE49-F238E27FC236}">
                    <a16:creationId xmlns:a16="http://schemas.microsoft.com/office/drawing/2014/main" id="{8AF08724-0F3E-FB43-A323-49AD43347DEF}"/>
                  </a:ext>
                </a:extLst>
              </p:cNvPr>
              <p:cNvSpPr txBox="1"/>
              <p:nvPr/>
            </p:nvSpPr>
            <p:spPr>
              <a:xfrm>
                <a:off x="4149648" y="3814758"/>
                <a:ext cx="1527192"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C3783"/>
                    </a:solidFill>
                    <a:effectLst/>
                    <a:uLnTx/>
                    <a:uFillTx/>
                    <a:latin typeface="Calibri"/>
                    <a:ea typeface="+mn-ea"/>
                    <a:cs typeface="+mn-cs"/>
                  </a:rPr>
                  <a:t>Intragranular porosity </a:t>
                </a:r>
              </a:p>
            </p:txBody>
          </p:sp>
          <p:sp>
            <p:nvSpPr>
              <p:cNvPr id="14" name="TextBox 13">
                <a:extLst>
                  <a:ext uri="{FF2B5EF4-FFF2-40B4-BE49-F238E27FC236}">
                    <a16:creationId xmlns:a16="http://schemas.microsoft.com/office/drawing/2014/main" id="{1B2E349B-7473-9B4B-BA62-A37911F11AA7}"/>
                  </a:ext>
                </a:extLst>
              </p:cNvPr>
              <p:cNvSpPr txBox="1"/>
              <p:nvPr/>
            </p:nvSpPr>
            <p:spPr>
              <a:xfrm>
                <a:off x="2489839" y="3814758"/>
                <a:ext cx="1488474"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a:ea typeface="+mn-ea"/>
                    <a:cs typeface="+mn-cs"/>
                  </a:rPr>
                  <a:t>Grain boundary and bubbles</a:t>
                </a:r>
              </a:p>
            </p:txBody>
          </p:sp>
          <p:pic>
            <p:nvPicPr>
              <p:cNvPr id="15" name="Picture 33">
                <a:extLst>
                  <a:ext uri="{FF2B5EF4-FFF2-40B4-BE49-F238E27FC236}">
                    <a16:creationId xmlns:a16="http://schemas.microsoft.com/office/drawing/2014/main" id="{7B4A4B1C-7AB1-4B41-9D11-03D8ED57BBA4}"/>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93224" y="4848119"/>
                <a:ext cx="1557338" cy="1095375"/>
              </a:xfrm>
              <a:prstGeom prst="roundRect">
                <a:avLst>
                  <a:gd name="adj" fmla="val 1006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4">
                <a:extLst>
                  <a:ext uri="{FF2B5EF4-FFF2-40B4-BE49-F238E27FC236}">
                    <a16:creationId xmlns:a16="http://schemas.microsoft.com/office/drawing/2014/main" id="{3982D94A-4CD1-1C40-A042-7ACD46C54F5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342621" y="4935117"/>
                <a:ext cx="1163810" cy="1127118"/>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7" name="Picture 16">
                <a:extLst>
                  <a:ext uri="{FF2B5EF4-FFF2-40B4-BE49-F238E27FC236}">
                    <a16:creationId xmlns:a16="http://schemas.microsoft.com/office/drawing/2014/main" id="{3C74D0A7-C56F-C54E-85CC-4DDD7C3C118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26565" y="5076529"/>
                <a:ext cx="5486400" cy="725542"/>
              </a:xfrm>
              <a:prstGeom prst="rect">
                <a:avLst/>
              </a:prstGeom>
            </p:spPr>
          </p:pic>
        </p:grpSp>
        <p:sp>
          <p:nvSpPr>
            <p:cNvPr id="7" name="TextBox 6">
              <a:extLst>
                <a:ext uri="{FF2B5EF4-FFF2-40B4-BE49-F238E27FC236}">
                  <a16:creationId xmlns:a16="http://schemas.microsoft.com/office/drawing/2014/main" id="{C836857D-B128-1248-9F7F-9F351F5C2970}"/>
                </a:ext>
              </a:extLst>
            </p:cNvPr>
            <p:cNvSpPr txBox="1"/>
            <p:nvPr/>
          </p:nvSpPr>
          <p:spPr>
            <a:xfrm>
              <a:off x="4943194" y="5616805"/>
              <a:ext cx="919340"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0" i="1" u="none" strike="noStrike" kern="1200" cap="none" spc="0" normalizeH="0" baseline="0" noProof="0" dirty="0">
                  <a:ln>
                    <a:noFill/>
                  </a:ln>
                  <a:solidFill>
                    <a:srgbClr val="008000"/>
                  </a:solidFill>
                  <a:effectLst/>
                  <a:uLnTx/>
                  <a:uFillTx/>
                  <a:latin typeface="Times New Roman"/>
                  <a:ea typeface="+mn-ea"/>
                  <a:cs typeface="Times New Roman"/>
                </a:rPr>
                <a:t>κ</a:t>
              </a:r>
              <a:r>
                <a:rPr kumimoji="0" lang="en-US" sz="2500" b="0" i="1" u="none" strike="noStrike" kern="1200" cap="none" spc="0" normalizeH="0" baseline="-25000" noProof="0" dirty="0">
                  <a:ln>
                    <a:noFill/>
                  </a:ln>
                  <a:solidFill>
                    <a:srgbClr val="008000"/>
                  </a:solidFill>
                  <a:effectLst/>
                  <a:uLnTx/>
                  <a:uFillTx/>
                  <a:latin typeface="Times New Roman"/>
                  <a:ea typeface="+mn-ea"/>
                  <a:cs typeface="Times New Roman"/>
                </a:rPr>
                <a:t>pr</a:t>
              </a:r>
            </a:p>
          </p:txBody>
        </p:sp>
        <p:sp>
          <p:nvSpPr>
            <p:cNvPr id="8" name="TextBox 7">
              <a:extLst>
                <a:ext uri="{FF2B5EF4-FFF2-40B4-BE49-F238E27FC236}">
                  <a16:creationId xmlns:a16="http://schemas.microsoft.com/office/drawing/2014/main" id="{DE6D705F-CEF9-8444-8F06-AE1F6BA6B9B0}"/>
                </a:ext>
              </a:extLst>
            </p:cNvPr>
            <p:cNvSpPr txBox="1"/>
            <p:nvPr/>
          </p:nvSpPr>
          <p:spPr>
            <a:xfrm>
              <a:off x="5514116" y="4528045"/>
              <a:ext cx="1527192"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Calibri"/>
                  <a:ea typeface="+mn-ea"/>
                  <a:cs typeface="+mn-cs"/>
                </a:rPr>
                <a:t>Precipitated fission products</a:t>
              </a:r>
            </a:p>
          </p:txBody>
        </p:sp>
        <p:sp>
          <p:nvSpPr>
            <p:cNvPr id="9" name="TextBox 8">
              <a:extLst>
                <a:ext uri="{FF2B5EF4-FFF2-40B4-BE49-F238E27FC236}">
                  <a16:creationId xmlns:a16="http://schemas.microsoft.com/office/drawing/2014/main" id="{A1DF3C4C-1775-1846-A5C3-499B80D14DE1}"/>
                </a:ext>
              </a:extLst>
            </p:cNvPr>
            <p:cNvSpPr txBox="1"/>
            <p:nvPr/>
          </p:nvSpPr>
          <p:spPr>
            <a:xfrm>
              <a:off x="3817701" y="6913019"/>
              <a:ext cx="246001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Vacancies and interstitials</a:t>
              </a:r>
            </a:p>
          </p:txBody>
        </p:sp>
      </p:grpSp>
    </p:spTree>
    <p:extLst>
      <p:ext uri="{BB962C8B-B14F-4D97-AF65-F5344CB8AC3E}">
        <p14:creationId xmlns:p14="http://schemas.microsoft.com/office/powerpoint/2010/main" val="2596919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8C83-B675-194B-9607-80786EB44954}"/>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500B7974-2C51-DA40-A77B-0D9F09957472}"/>
              </a:ext>
            </a:extLst>
          </p:cNvPr>
          <p:cNvSpPr>
            <a:spLocks noGrp="1"/>
          </p:cNvSpPr>
          <p:nvPr>
            <p:ph idx="1"/>
          </p:nvPr>
        </p:nvSpPr>
        <p:spPr>
          <a:xfrm>
            <a:off x="609600" y="2160495"/>
            <a:ext cx="5940287" cy="3965670"/>
          </a:xfrm>
        </p:spPr>
        <p:txBody>
          <a:bodyPr>
            <a:normAutofit fontScale="92500" lnSpcReduction="10000"/>
          </a:bodyPr>
          <a:lstStyle/>
          <a:p>
            <a:r>
              <a:rPr lang="en-US" dirty="0"/>
              <a:t>We employ multiscale modeling and simulation to determine the various parameters for the model</a:t>
            </a:r>
          </a:p>
          <a:p>
            <a:r>
              <a:rPr lang="en-US" dirty="0"/>
              <a:t>MD simulations conducted at LANL have been used to determine the coefficients for various point defects</a:t>
            </a:r>
          </a:p>
          <a:p>
            <a:pPr>
              <a:spcBef>
                <a:spcPts val="400"/>
              </a:spcBef>
            </a:pPr>
            <a:r>
              <a:rPr lang="en-US" dirty="0"/>
              <a:t>MD simulations have shown that phonon scattering must be accounted for to accurately represent small bubbles</a:t>
            </a:r>
          </a:p>
          <a:p>
            <a:pPr>
              <a:spcBef>
                <a:spcPts val="400"/>
              </a:spcBef>
            </a:pPr>
            <a:r>
              <a:rPr lang="en-US" dirty="0"/>
              <a:t>Mesoscale simulations have shown that </a:t>
            </a:r>
            <a:r>
              <a:rPr lang="en-US" dirty="0" err="1"/>
              <a:t>GrB</a:t>
            </a:r>
            <a:r>
              <a:rPr lang="en-US" dirty="0"/>
              <a:t> bubbles have a larger impact on the thermal conductivity</a:t>
            </a:r>
          </a:p>
        </p:txBody>
      </p:sp>
      <p:sp>
        <p:nvSpPr>
          <p:cNvPr id="4" name="Slide Number Placeholder 3">
            <a:extLst>
              <a:ext uri="{FF2B5EF4-FFF2-40B4-BE49-F238E27FC236}">
                <a16:creationId xmlns:a16="http://schemas.microsoft.com/office/drawing/2014/main" id="{7F7AC306-CFB6-D64B-9173-FC364D1937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3CDE755E-6CD6-2E47-A07F-6E5EB752E8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04955" y="3601820"/>
            <a:ext cx="3087045" cy="2754531"/>
          </a:xfrm>
          <a:prstGeom prst="rect">
            <a:avLst/>
          </a:prstGeom>
        </p:spPr>
      </p:pic>
      <p:pic>
        <p:nvPicPr>
          <p:cNvPr id="10" name="Picture 9">
            <a:extLst>
              <a:ext uri="{FF2B5EF4-FFF2-40B4-BE49-F238E27FC236}">
                <a16:creationId xmlns:a16="http://schemas.microsoft.com/office/drawing/2014/main" id="{9E130049-3FBD-084E-96C5-C3D3F30DAA98}"/>
              </a:ext>
            </a:extLst>
          </p:cNvPr>
          <p:cNvPicPr>
            <a:picLocks noChangeAspect="1"/>
          </p:cNvPicPr>
          <p:nvPr/>
        </p:nvPicPr>
        <p:blipFill>
          <a:blip r:embed="rId3"/>
          <a:stretch>
            <a:fillRect/>
          </a:stretch>
        </p:blipFill>
        <p:spPr>
          <a:xfrm>
            <a:off x="7887004" y="1772775"/>
            <a:ext cx="3319323" cy="1633318"/>
          </a:xfrm>
          <a:prstGeom prst="rect">
            <a:avLst/>
          </a:prstGeom>
        </p:spPr>
      </p:pic>
      <p:grpSp>
        <p:nvGrpSpPr>
          <p:cNvPr id="11" name="Group 10">
            <a:extLst>
              <a:ext uri="{FF2B5EF4-FFF2-40B4-BE49-F238E27FC236}">
                <a16:creationId xmlns:a16="http://schemas.microsoft.com/office/drawing/2014/main" id="{5CEFA71A-9783-F942-94B7-600C21EE8F91}"/>
              </a:ext>
            </a:extLst>
          </p:cNvPr>
          <p:cNvGrpSpPr/>
          <p:nvPr/>
        </p:nvGrpSpPr>
        <p:grpSpPr>
          <a:xfrm>
            <a:off x="6231835" y="3688932"/>
            <a:ext cx="2873120" cy="2437233"/>
            <a:chOff x="0" y="3295904"/>
            <a:chExt cx="3879811" cy="3304007"/>
          </a:xfrm>
        </p:grpSpPr>
        <p:pic>
          <p:nvPicPr>
            <p:cNvPr id="12" name="Picture 11" descr="latex-image-1.pdf">
              <a:extLst>
                <a:ext uri="{FF2B5EF4-FFF2-40B4-BE49-F238E27FC236}">
                  <a16:creationId xmlns:a16="http://schemas.microsoft.com/office/drawing/2014/main" id="{0B7B48F7-DB5B-E247-9E82-B49BE83A3C0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6372" y="3597559"/>
              <a:ext cx="1536700" cy="533400"/>
            </a:xfrm>
            <a:prstGeom prst="rect">
              <a:avLst/>
            </a:prstGeom>
          </p:spPr>
        </p:pic>
        <p:sp>
          <p:nvSpPr>
            <p:cNvPr id="13" name="TextBox 12">
              <a:extLst>
                <a:ext uri="{FF2B5EF4-FFF2-40B4-BE49-F238E27FC236}">
                  <a16:creationId xmlns:a16="http://schemas.microsoft.com/office/drawing/2014/main" id="{5311D772-573F-1541-A61C-130A54B8F176}"/>
                </a:ext>
              </a:extLst>
            </p:cNvPr>
            <p:cNvSpPr txBox="1"/>
            <p:nvPr/>
          </p:nvSpPr>
          <p:spPr>
            <a:xfrm>
              <a:off x="0" y="3295904"/>
              <a:ext cx="3503372" cy="344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srgbClr val="4F81BD"/>
                  </a:solidFill>
                  <a:effectLst/>
                  <a:uLnTx/>
                  <a:uFillTx/>
                  <a:latin typeface="Arial"/>
                  <a:ea typeface="+mn-ea"/>
                  <a:cs typeface="Arial"/>
                </a:rPr>
                <a:t>Maxwell-Eucken (no phonon scattering)</a:t>
              </a:r>
            </a:p>
          </p:txBody>
        </p:sp>
        <p:pic>
          <p:nvPicPr>
            <p:cNvPr id="14" name="Picture 13">
              <a:extLst>
                <a:ext uri="{FF2B5EF4-FFF2-40B4-BE49-F238E27FC236}">
                  <a16:creationId xmlns:a16="http://schemas.microsoft.com/office/drawing/2014/main" id="{2AF779EF-EC81-D647-B42C-88389FA0CAC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0411" y="4406977"/>
              <a:ext cx="3289400" cy="2192934"/>
            </a:xfrm>
            <a:prstGeom prst="rect">
              <a:avLst/>
            </a:prstGeom>
          </p:spPr>
        </p:pic>
      </p:grpSp>
    </p:spTree>
    <p:extLst>
      <p:ext uri="{BB962C8B-B14F-4D97-AF65-F5344CB8AC3E}">
        <p14:creationId xmlns:p14="http://schemas.microsoft.com/office/powerpoint/2010/main" val="3635157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573D1-F3E7-BA43-A1AC-8F3358727CC6}"/>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E8676ED4-D5DD-6F4E-B008-16F7C2B0F47C}"/>
              </a:ext>
            </a:extLst>
          </p:cNvPr>
          <p:cNvSpPr>
            <a:spLocks noGrp="1"/>
          </p:cNvSpPr>
          <p:nvPr>
            <p:ph idx="1"/>
          </p:nvPr>
        </p:nvSpPr>
        <p:spPr>
          <a:xfrm>
            <a:off x="609600" y="2160495"/>
            <a:ext cx="5045765" cy="3965670"/>
          </a:xfrm>
        </p:spPr>
        <p:txBody>
          <a:bodyPr/>
          <a:lstStyle/>
          <a:p>
            <a:r>
              <a:rPr lang="en-US" dirty="0"/>
              <a:t>A thermal resistor model is created to describe the impact of </a:t>
            </a:r>
            <a:r>
              <a:rPr lang="en-US" dirty="0" err="1"/>
              <a:t>GrB</a:t>
            </a:r>
            <a:r>
              <a:rPr lang="en-US" dirty="0"/>
              <a:t> bubbles on the thermal conductivity</a:t>
            </a:r>
          </a:p>
          <a:p>
            <a:endParaRPr lang="en-US" dirty="0"/>
          </a:p>
          <a:p>
            <a:r>
              <a:rPr lang="en-US" dirty="0"/>
              <a:t>MARMOT simulations are currently being used to inform the development of the precipitate multiplier</a:t>
            </a:r>
          </a:p>
        </p:txBody>
      </p:sp>
      <p:sp>
        <p:nvSpPr>
          <p:cNvPr id="4" name="Slide Number Placeholder 3">
            <a:extLst>
              <a:ext uri="{FF2B5EF4-FFF2-40B4-BE49-F238E27FC236}">
                <a16:creationId xmlns:a16="http://schemas.microsoft.com/office/drawing/2014/main" id="{793E0A36-61DC-C546-811D-AFDD27FCA7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AB4BC4B4-1F51-2748-9F20-7D65A6ABA7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9282"/>
          <a:stretch/>
        </p:blipFill>
        <p:spPr>
          <a:xfrm>
            <a:off x="7305261" y="1786835"/>
            <a:ext cx="3141323" cy="2089426"/>
          </a:xfrm>
          <a:prstGeom prst="rect">
            <a:avLst/>
          </a:prstGeom>
        </p:spPr>
      </p:pic>
      <p:pic>
        <p:nvPicPr>
          <p:cNvPr id="9" name="Picture 8" descr="LGD-3D-Redo-NoFill.png">
            <a:extLst>
              <a:ext uri="{FF2B5EF4-FFF2-40B4-BE49-F238E27FC236}">
                <a16:creationId xmlns:a16="http://schemas.microsoft.com/office/drawing/2014/main" id="{6092E5BA-1979-AD4A-8BB9-966F729360C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00713" y="4137302"/>
            <a:ext cx="2550418" cy="258417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448382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E2186-1745-2B4F-BB1C-444A73D2F61E}"/>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10FF35EA-191C-644B-ACE1-1CF7F8F814C7}"/>
              </a:ext>
            </a:extLst>
          </p:cNvPr>
          <p:cNvSpPr>
            <a:spLocks noGrp="1"/>
          </p:cNvSpPr>
          <p:nvPr>
            <p:ph idx="1"/>
          </p:nvPr>
        </p:nvSpPr>
        <p:spPr/>
        <p:txBody>
          <a:bodyPr>
            <a:normAutofit lnSpcReduction="10000"/>
          </a:bodyPr>
          <a:lstStyle/>
          <a:p>
            <a:r>
              <a:rPr lang="en-US" dirty="0"/>
              <a:t>Each term in the expression must be coupled to a corresponding state variable</a:t>
            </a:r>
          </a:p>
          <a:p>
            <a:r>
              <a:rPr lang="en-US" dirty="0"/>
              <a:t>The full model calculates the thermal conductivity as a function of: </a:t>
            </a:r>
          </a:p>
          <a:p>
            <a:pPr lvl="1"/>
            <a:r>
              <a:rPr lang="en-US" dirty="0"/>
              <a:t>Temperature</a:t>
            </a:r>
          </a:p>
          <a:p>
            <a:pPr lvl="1"/>
            <a:r>
              <a:rPr lang="en-US" dirty="0"/>
              <a:t>Point defect concentrations</a:t>
            </a:r>
          </a:p>
          <a:p>
            <a:pPr lvl="1"/>
            <a:r>
              <a:rPr lang="en-US" dirty="0"/>
              <a:t>Intragranular bubble density and average radius</a:t>
            </a:r>
          </a:p>
          <a:p>
            <a:pPr lvl="1"/>
            <a:r>
              <a:rPr lang="en-US" dirty="0"/>
              <a:t>Fractional coverage of bubbles on GBs and average radius</a:t>
            </a:r>
          </a:p>
          <a:p>
            <a:pPr lvl="1"/>
            <a:r>
              <a:rPr lang="en-US" dirty="0"/>
              <a:t>Precipitate volume fractions and average sizes</a:t>
            </a:r>
          </a:p>
          <a:p>
            <a:r>
              <a:rPr lang="en-US" dirty="0"/>
              <a:t>Currently effects of precipitate fission products and individual point defects are neglected in the model, as they are not tracked or predicted in BISON</a:t>
            </a:r>
          </a:p>
          <a:p>
            <a:endParaRPr lang="en-US" dirty="0"/>
          </a:p>
        </p:txBody>
      </p:sp>
      <p:sp>
        <p:nvSpPr>
          <p:cNvPr id="4" name="Slide Number Placeholder 3">
            <a:extLst>
              <a:ext uri="{FF2B5EF4-FFF2-40B4-BE49-F238E27FC236}">
                <a16:creationId xmlns:a16="http://schemas.microsoft.com/office/drawing/2014/main" id="{C75C4F6C-C151-974D-880D-EFDA6A06C5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latex-image-1.pdf">
            <a:extLst>
              <a:ext uri="{FF2B5EF4-FFF2-40B4-BE49-F238E27FC236}">
                <a16:creationId xmlns:a16="http://schemas.microsoft.com/office/drawing/2014/main" id="{199508E7-A8BA-DD4E-A575-EB481AD276D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99550" y="3847860"/>
            <a:ext cx="2120900" cy="393700"/>
          </a:xfrm>
          <a:prstGeom prst="rect">
            <a:avLst/>
          </a:prstGeom>
        </p:spPr>
      </p:pic>
    </p:spTree>
    <p:extLst>
      <p:ext uri="{BB962C8B-B14F-4D97-AF65-F5344CB8AC3E}">
        <p14:creationId xmlns:p14="http://schemas.microsoft.com/office/powerpoint/2010/main" val="2628501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06B2-F528-4D47-9E9E-60A56601B7F0}"/>
              </a:ext>
            </a:extLst>
          </p:cNvPr>
          <p:cNvSpPr>
            <a:spLocks noGrp="1"/>
          </p:cNvSpPr>
          <p:nvPr>
            <p:ph type="title"/>
          </p:nvPr>
        </p:nvSpPr>
        <p:spPr/>
        <p:txBody>
          <a:bodyPr/>
          <a:lstStyle/>
          <a:p>
            <a:r>
              <a:rPr lang="en-US" dirty="0"/>
              <a:t>Comparing with experiments…</a:t>
            </a:r>
          </a:p>
        </p:txBody>
      </p:sp>
      <p:sp>
        <p:nvSpPr>
          <p:cNvPr id="3" name="Content Placeholder 2">
            <a:extLst>
              <a:ext uri="{FF2B5EF4-FFF2-40B4-BE49-F238E27FC236}">
                <a16:creationId xmlns:a16="http://schemas.microsoft.com/office/drawing/2014/main" id="{3E85962A-82C2-7644-8F73-607B90690953}"/>
              </a:ext>
            </a:extLst>
          </p:cNvPr>
          <p:cNvSpPr>
            <a:spLocks noGrp="1"/>
          </p:cNvSpPr>
          <p:nvPr>
            <p:ph idx="1"/>
          </p:nvPr>
        </p:nvSpPr>
        <p:spPr>
          <a:xfrm>
            <a:off x="589591" y="1839292"/>
            <a:ext cx="10972800" cy="3965670"/>
          </a:xfrm>
        </p:spPr>
        <p:txBody>
          <a:bodyPr/>
          <a:lstStyle/>
          <a:p>
            <a:r>
              <a:rPr lang="en-US" sz="2000" dirty="0"/>
              <a:t>The model under-predicts the temperature in most cases, but not all</a:t>
            </a:r>
          </a:p>
          <a:p>
            <a:r>
              <a:rPr lang="en-US" sz="2000" dirty="0"/>
              <a:t>Thus, the model is neglecting some resistive effects from the microstructure</a:t>
            </a:r>
          </a:p>
          <a:p>
            <a:r>
              <a:rPr lang="en-US" sz="2000" dirty="0"/>
              <a:t>Generally performs as well, and in some cases better, than the burnup based model</a:t>
            </a:r>
          </a:p>
        </p:txBody>
      </p:sp>
      <p:sp>
        <p:nvSpPr>
          <p:cNvPr id="4" name="Slide Number Placeholder 3">
            <a:extLst>
              <a:ext uri="{FF2B5EF4-FFF2-40B4-BE49-F238E27FC236}">
                <a16:creationId xmlns:a16="http://schemas.microsoft.com/office/drawing/2014/main" id="{653548D2-247E-D949-94CD-E698B37739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6" name="Group 5">
            <a:extLst>
              <a:ext uri="{FF2B5EF4-FFF2-40B4-BE49-F238E27FC236}">
                <a16:creationId xmlns:a16="http://schemas.microsoft.com/office/drawing/2014/main" id="{5DACC8F1-EDF3-D240-822E-3411E699BC85}"/>
              </a:ext>
            </a:extLst>
          </p:cNvPr>
          <p:cNvGrpSpPr/>
          <p:nvPr/>
        </p:nvGrpSpPr>
        <p:grpSpPr>
          <a:xfrm>
            <a:off x="525238" y="3241276"/>
            <a:ext cx="2711711" cy="3076883"/>
            <a:chOff x="67076" y="1542704"/>
            <a:chExt cx="2711711" cy="3076883"/>
          </a:xfrm>
        </p:grpSpPr>
        <p:sp>
          <p:nvSpPr>
            <p:cNvPr id="7" name="Rounded Rectangle 6">
              <a:extLst>
                <a:ext uri="{FF2B5EF4-FFF2-40B4-BE49-F238E27FC236}">
                  <a16:creationId xmlns:a16="http://schemas.microsoft.com/office/drawing/2014/main" id="{B3088DF9-3833-A948-ABA4-7033896806D7}"/>
                </a:ext>
              </a:extLst>
            </p:cNvPr>
            <p:cNvSpPr/>
            <p:nvPr/>
          </p:nvSpPr>
          <p:spPr bwMode="auto">
            <a:xfrm>
              <a:off x="67076"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RISO-3 AN3</a:t>
              </a:r>
            </a:p>
          </p:txBody>
        </p:sp>
        <p:pic>
          <p:nvPicPr>
            <p:cNvPr id="8" name="Picture 7" descr="RISO_AN3_Temp-eps-converted-to.pdf">
              <a:extLst>
                <a:ext uri="{FF2B5EF4-FFF2-40B4-BE49-F238E27FC236}">
                  <a16:creationId xmlns:a16="http://schemas.microsoft.com/office/drawing/2014/main" id="{D9B2EA4C-877A-1141-9405-0B7F631753E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429" y="1926251"/>
              <a:ext cx="2574012" cy="2574012"/>
            </a:xfrm>
            <a:prstGeom prst="rect">
              <a:avLst/>
            </a:prstGeom>
          </p:spPr>
        </p:pic>
      </p:grpSp>
      <p:grpSp>
        <p:nvGrpSpPr>
          <p:cNvPr id="9" name="Group 8">
            <a:extLst>
              <a:ext uri="{FF2B5EF4-FFF2-40B4-BE49-F238E27FC236}">
                <a16:creationId xmlns:a16="http://schemas.microsoft.com/office/drawing/2014/main" id="{D9C4DE42-651B-F04C-9C49-2CFBF4CFCF6D}"/>
              </a:ext>
            </a:extLst>
          </p:cNvPr>
          <p:cNvGrpSpPr/>
          <p:nvPr/>
        </p:nvGrpSpPr>
        <p:grpSpPr>
          <a:xfrm>
            <a:off x="3384289" y="3235295"/>
            <a:ext cx="2711711" cy="3076883"/>
            <a:chOff x="2401591" y="1542704"/>
            <a:chExt cx="2711711" cy="3076883"/>
          </a:xfrm>
        </p:grpSpPr>
        <p:sp>
          <p:nvSpPr>
            <p:cNvPr id="10" name="Rounded Rectangle 9">
              <a:extLst>
                <a:ext uri="{FF2B5EF4-FFF2-40B4-BE49-F238E27FC236}">
                  <a16:creationId xmlns:a16="http://schemas.microsoft.com/office/drawing/2014/main" id="{C899EC02-FD6A-9940-B959-AB9047BF10E9}"/>
                </a:ext>
              </a:extLst>
            </p:cNvPr>
            <p:cNvSpPr/>
            <p:nvPr/>
          </p:nvSpPr>
          <p:spPr bwMode="auto">
            <a:xfrm>
              <a:off x="2401591"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RISO-3 AN4</a:t>
              </a:r>
            </a:p>
          </p:txBody>
        </p:sp>
        <p:pic>
          <p:nvPicPr>
            <p:cNvPr id="11" name="Picture 10" descr="RISO_AN4_Temp-eps-converted-to.pdf">
              <a:extLst>
                <a:ext uri="{FF2B5EF4-FFF2-40B4-BE49-F238E27FC236}">
                  <a16:creationId xmlns:a16="http://schemas.microsoft.com/office/drawing/2014/main" id="{E1258C7C-9AE7-D245-A7FF-F41FB06B9F1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9622" y="1926251"/>
              <a:ext cx="2574012" cy="2574012"/>
            </a:xfrm>
            <a:prstGeom prst="rect">
              <a:avLst/>
            </a:prstGeom>
          </p:spPr>
        </p:pic>
      </p:grpSp>
      <p:grpSp>
        <p:nvGrpSpPr>
          <p:cNvPr id="12" name="Group 11">
            <a:extLst>
              <a:ext uri="{FF2B5EF4-FFF2-40B4-BE49-F238E27FC236}">
                <a16:creationId xmlns:a16="http://schemas.microsoft.com/office/drawing/2014/main" id="{50FA91CB-A4E2-B24C-BCC0-182E036D0012}"/>
              </a:ext>
            </a:extLst>
          </p:cNvPr>
          <p:cNvGrpSpPr/>
          <p:nvPr/>
        </p:nvGrpSpPr>
        <p:grpSpPr>
          <a:xfrm>
            <a:off x="6243340" y="3235295"/>
            <a:ext cx="2698502" cy="3076883"/>
            <a:chOff x="2977377" y="1542704"/>
            <a:chExt cx="2698502" cy="3076883"/>
          </a:xfrm>
        </p:grpSpPr>
        <p:sp>
          <p:nvSpPr>
            <p:cNvPr id="13" name="Rounded Rectangle 12">
              <a:extLst>
                <a:ext uri="{FF2B5EF4-FFF2-40B4-BE49-F238E27FC236}">
                  <a16:creationId xmlns:a16="http://schemas.microsoft.com/office/drawing/2014/main" id="{180E1ADC-53C7-9B4E-88A6-C509572C5EE7}"/>
                </a:ext>
              </a:extLst>
            </p:cNvPr>
            <p:cNvSpPr/>
            <p:nvPr/>
          </p:nvSpPr>
          <p:spPr bwMode="auto">
            <a:xfrm>
              <a:off x="2977377"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 II-3</a:t>
              </a:r>
            </a:p>
          </p:txBody>
        </p:sp>
        <p:pic>
          <p:nvPicPr>
            <p:cNvPr id="14" name="Picture 13" descr="RISO_II3_Temp-eps-converted-to.pdf">
              <a:extLst>
                <a:ext uri="{FF2B5EF4-FFF2-40B4-BE49-F238E27FC236}">
                  <a16:creationId xmlns:a16="http://schemas.microsoft.com/office/drawing/2014/main" id="{2207F328-95F7-E74C-B115-20C9B5C0F41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41535" y="1926251"/>
              <a:ext cx="2583200" cy="2583200"/>
            </a:xfrm>
            <a:prstGeom prst="rect">
              <a:avLst/>
            </a:prstGeom>
          </p:spPr>
        </p:pic>
      </p:grpSp>
      <p:grpSp>
        <p:nvGrpSpPr>
          <p:cNvPr id="15" name="Group 14">
            <a:extLst>
              <a:ext uri="{FF2B5EF4-FFF2-40B4-BE49-F238E27FC236}">
                <a16:creationId xmlns:a16="http://schemas.microsoft.com/office/drawing/2014/main" id="{06093D8A-B740-DB4D-8A50-B907FF860BBF}"/>
              </a:ext>
            </a:extLst>
          </p:cNvPr>
          <p:cNvGrpSpPr/>
          <p:nvPr/>
        </p:nvGrpSpPr>
        <p:grpSpPr>
          <a:xfrm>
            <a:off x="9090325" y="3235294"/>
            <a:ext cx="2698502" cy="3076883"/>
            <a:chOff x="5875500" y="1542704"/>
            <a:chExt cx="2698502" cy="3076883"/>
          </a:xfrm>
        </p:grpSpPr>
        <p:sp>
          <p:nvSpPr>
            <p:cNvPr id="16" name="Rounded Rectangle 15">
              <a:extLst>
                <a:ext uri="{FF2B5EF4-FFF2-40B4-BE49-F238E27FC236}">
                  <a16:creationId xmlns:a16="http://schemas.microsoft.com/office/drawing/2014/main" id="{32C266D0-5EE3-7244-9558-E07DD94A7CC1}"/>
                </a:ext>
              </a:extLst>
            </p:cNvPr>
            <p:cNvSpPr/>
            <p:nvPr/>
          </p:nvSpPr>
          <p:spPr bwMode="auto">
            <a:xfrm>
              <a:off x="5875500"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US PWR TSQ0002</a:t>
              </a:r>
            </a:p>
          </p:txBody>
        </p:sp>
        <p:pic>
          <p:nvPicPr>
            <p:cNvPr id="17" name="Picture 16" descr="US_PWR_TSQ002_Temp-eps-converted-to.pdf">
              <a:extLst>
                <a:ext uri="{FF2B5EF4-FFF2-40B4-BE49-F238E27FC236}">
                  <a16:creationId xmlns:a16="http://schemas.microsoft.com/office/drawing/2014/main" id="{97C54E7D-BDE4-FF41-BE43-F43AD1FF45B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41652" y="1926251"/>
              <a:ext cx="2580162" cy="2580162"/>
            </a:xfrm>
            <a:prstGeom prst="rect">
              <a:avLst/>
            </a:prstGeom>
          </p:spPr>
        </p:pic>
      </p:grpSp>
    </p:spTree>
    <p:extLst>
      <p:ext uri="{BB962C8B-B14F-4D97-AF65-F5344CB8AC3E}">
        <p14:creationId xmlns:p14="http://schemas.microsoft.com/office/powerpoint/2010/main" val="2187180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74C15-A2F2-8C48-AA72-13D294E4B1C9}"/>
              </a:ext>
            </a:extLst>
          </p:cNvPr>
          <p:cNvSpPr>
            <a:spLocks noGrp="1"/>
          </p:cNvSpPr>
          <p:nvPr>
            <p:ph type="title"/>
          </p:nvPr>
        </p:nvSpPr>
        <p:spPr/>
        <p:txBody>
          <a:bodyPr/>
          <a:lstStyle/>
          <a:p>
            <a:r>
              <a:rPr lang="en-US" dirty="0"/>
              <a:t>Housekeeping</a:t>
            </a:r>
          </a:p>
        </p:txBody>
      </p:sp>
      <p:sp>
        <p:nvSpPr>
          <p:cNvPr id="3" name="Content Placeholder 2">
            <a:extLst>
              <a:ext uri="{FF2B5EF4-FFF2-40B4-BE49-F238E27FC236}">
                <a16:creationId xmlns:a16="http://schemas.microsoft.com/office/drawing/2014/main" id="{8E8D4801-0739-BD4F-9675-172A3E9FCBF5}"/>
              </a:ext>
            </a:extLst>
          </p:cNvPr>
          <p:cNvSpPr>
            <a:spLocks noGrp="1"/>
          </p:cNvSpPr>
          <p:nvPr>
            <p:ph idx="1"/>
          </p:nvPr>
        </p:nvSpPr>
        <p:spPr/>
        <p:txBody>
          <a:bodyPr/>
          <a:lstStyle/>
          <a:p>
            <a:r>
              <a:rPr lang="en-US" dirty="0"/>
              <a:t>Exam Thursday</a:t>
            </a:r>
          </a:p>
          <a:p>
            <a:r>
              <a:rPr lang="en-US" dirty="0"/>
              <a:t>Problem session after lecture</a:t>
            </a:r>
          </a:p>
          <a:p>
            <a:r>
              <a:rPr lang="en-US" dirty="0"/>
              <a:t>MOOSE project due 2/28</a:t>
            </a:r>
          </a:p>
          <a:p>
            <a:r>
              <a:rPr lang="en-US" dirty="0"/>
              <a:t>Snowstorm coming…</a:t>
            </a:r>
          </a:p>
          <a:p>
            <a:pPr lvl="1"/>
            <a:r>
              <a:rPr lang="en-US" dirty="0"/>
              <a:t>Assuming that class is cancelled on Thursday, we will do the exam via zoom</a:t>
            </a:r>
          </a:p>
          <a:p>
            <a:pPr lvl="1"/>
            <a:r>
              <a:rPr lang="en-US" dirty="0"/>
              <a:t>Cameras on, I will be a virtual proctor</a:t>
            </a:r>
          </a:p>
          <a:p>
            <a:pPr lvl="1"/>
            <a:r>
              <a:rPr lang="en-US" dirty="0"/>
              <a:t>Will submit your scanned or photographed exam and cheat sheet and email them to me</a:t>
            </a:r>
          </a:p>
        </p:txBody>
      </p:sp>
      <p:sp>
        <p:nvSpPr>
          <p:cNvPr id="4" name="Slide Number Placeholder 3">
            <a:extLst>
              <a:ext uri="{FF2B5EF4-FFF2-40B4-BE49-F238E27FC236}">
                <a16:creationId xmlns:a16="http://schemas.microsoft.com/office/drawing/2014/main" id="{5C992E4C-F6EE-9B4F-9ADF-A2A09B940BD0}"/>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618460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BCEED-7571-1B45-BDAA-06C8A774DD20}"/>
              </a:ext>
            </a:extLst>
          </p:cNvPr>
          <p:cNvSpPr>
            <a:spLocks noGrp="1"/>
          </p:cNvSpPr>
          <p:nvPr>
            <p:ph type="title"/>
          </p:nvPr>
        </p:nvSpPr>
        <p:spPr/>
        <p:txBody>
          <a:bodyPr/>
          <a:lstStyle/>
          <a:p>
            <a:r>
              <a:rPr lang="en-US" dirty="0"/>
              <a:t>UZr Fuel Performance Modeling</a:t>
            </a:r>
          </a:p>
        </p:txBody>
      </p:sp>
      <p:sp>
        <p:nvSpPr>
          <p:cNvPr id="3" name="Content Placeholder 2">
            <a:extLst>
              <a:ext uri="{FF2B5EF4-FFF2-40B4-BE49-F238E27FC236}">
                <a16:creationId xmlns:a16="http://schemas.microsoft.com/office/drawing/2014/main" id="{384620B3-D1CB-9E43-98AF-6E37171ADF46}"/>
              </a:ext>
            </a:extLst>
          </p:cNvPr>
          <p:cNvSpPr>
            <a:spLocks noGrp="1"/>
          </p:cNvSpPr>
          <p:nvPr>
            <p:ph idx="1"/>
          </p:nvPr>
        </p:nvSpPr>
        <p:spPr>
          <a:xfrm>
            <a:off x="609600" y="2014149"/>
            <a:ext cx="5666508" cy="1767761"/>
          </a:xfrm>
        </p:spPr>
        <p:txBody>
          <a:bodyPr/>
          <a:lstStyle/>
          <a:p>
            <a:r>
              <a:rPr lang="en-US" sz="2000" dirty="0"/>
              <a:t>Development of a quantitative phase-field model of macroscale constituent redistribution in the U-Zr system, where model parameters were optimized, and the model validated against an independent data set</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DC288DC7-EEF1-AE41-8920-944CBEC5A3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1D1D10F4-DD60-4F43-A0DC-FA6B373761DF}"/>
              </a:ext>
            </a:extLst>
          </p:cNvPr>
          <p:cNvSpPr/>
          <p:nvPr/>
        </p:nvSpPr>
        <p:spPr>
          <a:xfrm rot="10800000" flipV="1">
            <a:off x="6276108" y="2014149"/>
            <a:ext cx="5631873" cy="1015663"/>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Calculation of surface tension based on molecular dynamics, which is used in the BISON gaseous metallic fuel swelling model </a:t>
            </a:r>
          </a:p>
        </p:txBody>
      </p:sp>
      <p:pic>
        <p:nvPicPr>
          <p:cNvPr id="7" name="Picture 6">
            <a:extLst>
              <a:ext uri="{FF2B5EF4-FFF2-40B4-BE49-F238E27FC236}">
                <a16:creationId xmlns:a16="http://schemas.microsoft.com/office/drawing/2014/main" id="{662D6043-7D59-1640-AF9E-16F4191306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2569" y="4321176"/>
            <a:ext cx="2749084" cy="2035175"/>
          </a:xfrm>
          <a:prstGeom prst="rect">
            <a:avLst/>
          </a:prstGeom>
        </p:spPr>
      </p:pic>
      <p:pic>
        <p:nvPicPr>
          <p:cNvPr id="8" name="Picture 7">
            <a:extLst>
              <a:ext uri="{FF2B5EF4-FFF2-40B4-BE49-F238E27FC236}">
                <a16:creationId xmlns:a16="http://schemas.microsoft.com/office/drawing/2014/main" id="{2999825F-C6C2-AC46-9A4A-8A50294259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71653" y="3692719"/>
            <a:ext cx="3813799" cy="3165281"/>
          </a:xfrm>
          <a:prstGeom prst="rect">
            <a:avLst/>
          </a:prstGeom>
        </p:spPr>
      </p:pic>
      <p:pic>
        <p:nvPicPr>
          <p:cNvPr id="9" name="Picture 8">
            <a:extLst>
              <a:ext uri="{FF2B5EF4-FFF2-40B4-BE49-F238E27FC236}">
                <a16:creationId xmlns:a16="http://schemas.microsoft.com/office/drawing/2014/main" id="{4745BB48-CAA4-704D-8A39-D19F3772F67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84329" y="3029813"/>
            <a:ext cx="1589808" cy="1599034"/>
          </a:xfrm>
          <a:prstGeom prst="rect">
            <a:avLst/>
          </a:prstGeom>
        </p:spPr>
      </p:pic>
      <p:pic>
        <p:nvPicPr>
          <p:cNvPr id="10" name="Picture 9">
            <a:extLst>
              <a:ext uri="{FF2B5EF4-FFF2-40B4-BE49-F238E27FC236}">
                <a16:creationId xmlns:a16="http://schemas.microsoft.com/office/drawing/2014/main" id="{6B8A02BD-0337-4449-9093-E65BEFC003E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09038" y="3075461"/>
            <a:ext cx="1861659" cy="1652403"/>
          </a:xfrm>
          <a:prstGeom prst="rect">
            <a:avLst/>
          </a:prstGeom>
        </p:spPr>
      </p:pic>
      <p:pic>
        <p:nvPicPr>
          <p:cNvPr id="11" name="Picture 10">
            <a:extLst>
              <a:ext uri="{FF2B5EF4-FFF2-40B4-BE49-F238E27FC236}">
                <a16:creationId xmlns:a16="http://schemas.microsoft.com/office/drawing/2014/main" id="{ECA07231-AA83-1E47-BF93-5AFECAB2D4A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971727" y="4773513"/>
            <a:ext cx="2737888" cy="2097106"/>
          </a:xfrm>
          <a:prstGeom prst="rect">
            <a:avLst/>
          </a:prstGeom>
        </p:spPr>
      </p:pic>
    </p:spTree>
    <p:extLst>
      <p:ext uri="{BB962C8B-B14F-4D97-AF65-F5344CB8AC3E}">
        <p14:creationId xmlns:p14="http://schemas.microsoft.com/office/powerpoint/2010/main" val="3338368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3BAA-7162-D74C-9F60-EB1D1EEC9800}"/>
              </a:ext>
            </a:extLst>
          </p:cNvPr>
          <p:cNvSpPr>
            <a:spLocks noGrp="1"/>
          </p:cNvSpPr>
          <p:nvPr>
            <p:ph type="title"/>
          </p:nvPr>
        </p:nvSpPr>
        <p:spPr/>
        <p:txBody>
          <a:bodyPr/>
          <a:lstStyle/>
          <a:p>
            <a:r>
              <a:rPr lang="en-US" dirty="0"/>
              <a:t>U3Si2 Fuel Performance Modeling</a:t>
            </a:r>
          </a:p>
        </p:txBody>
      </p:sp>
      <p:sp>
        <p:nvSpPr>
          <p:cNvPr id="3" name="Content Placeholder 2">
            <a:extLst>
              <a:ext uri="{FF2B5EF4-FFF2-40B4-BE49-F238E27FC236}">
                <a16:creationId xmlns:a16="http://schemas.microsoft.com/office/drawing/2014/main" id="{7534AB9B-E2BB-0248-A45B-FD450A3148AB}"/>
              </a:ext>
            </a:extLst>
          </p:cNvPr>
          <p:cNvSpPr>
            <a:spLocks noGrp="1"/>
          </p:cNvSpPr>
          <p:nvPr>
            <p:ph idx="1"/>
          </p:nvPr>
        </p:nvSpPr>
        <p:spPr>
          <a:xfrm>
            <a:off x="609599" y="2160495"/>
            <a:ext cx="11059391" cy="811305"/>
          </a:xfrm>
        </p:spPr>
        <p:txBody>
          <a:bodyPr/>
          <a:lstStyle/>
          <a:p>
            <a:r>
              <a:rPr lang="en-US" dirty="0"/>
              <a:t>Point Defect Diffusion, Fission gas swelling, thermal and irradiation creep</a:t>
            </a:r>
          </a:p>
        </p:txBody>
      </p:sp>
      <p:sp>
        <p:nvSpPr>
          <p:cNvPr id="4" name="Slide Number Placeholder 3">
            <a:extLst>
              <a:ext uri="{FF2B5EF4-FFF2-40B4-BE49-F238E27FC236}">
                <a16:creationId xmlns:a16="http://schemas.microsoft.com/office/drawing/2014/main" id="{ED1FE7D0-4C49-D347-9578-514DBF931B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CD5980A5-96C4-C04A-9066-55A7DA5830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739" y="2971800"/>
            <a:ext cx="2345730" cy="1239952"/>
          </a:xfrm>
          <a:prstGeom prst="rect">
            <a:avLst/>
          </a:prstGeom>
        </p:spPr>
      </p:pic>
      <p:pic>
        <p:nvPicPr>
          <p:cNvPr id="7" name="Picture 6">
            <a:extLst>
              <a:ext uri="{FF2B5EF4-FFF2-40B4-BE49-F238E27FC236}">
                <a16:creationId xmlns:a16="http://schemas.microsoft.com/office/drawing/2014/main" id="{244D931C-A14B-3547-A973-792C231ED5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18701" y="2568431"/>
            <a:ext cx="2912919" cy="2184690"/>
          </a:xfrm>
          <a:prstGeom prst="rect">
            <a:avLst/>
          </a:prstGeom>
        </p:spPr>
      </p:pic>
      <p:pic>
        <p:nvPicPr>
          <p:cNvPr id="8" name="Picture 7">
            <a:extLst>
              <a:ext uri="{FF2B5EF4-FFF2-40B4-BE49-F238E27FC236}">
                <a16:creationId xmlns:a16="http://schemas.microsoft.com/office/drawing/2014/main" id="{6AEAB12E-FB53-EC4B-B85A-D5A2C060920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31621" y="2590777"/>
            <a:ext cx="2921733" cy="2139998"/>
          </a:xfrm>
          <a:prstGeom prst="rect">
            <a:avLst/>
          </a:prstGeom>
        </p:spPr>
      </p:pic>
      <p:pic>
        <p:nvPicPr>
          <p:cNvPr id="9" name="Picture 8">
            <a:extLst>
              <a:ext uri="{FF2B5EF4-FFF2-40B4-BE49-F238E27FC236}">
                <a16:creationId xmlns:a16="http://schemas.microsoft.com/office/drawing/2014/main" id="{70E31060-A2C4-FC4C-9E52-E95809F35B6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37464" y="4695248"/>
            <a:ext cx="2912918" cy="2133542"/>
          </a:xfrm>
          <a:prstGeom prst="rect">
            <a:avLst/>
          </a:prstGeom>
        </p:spPr>
      </p:pic>
      <p:pic>
        <p:nvPicPr>
          <p:cNvPr id="10" name="Picture 9">
            <a:extLst>
              <a:ext uri="{FF2B5EF4-FFF2-40B4-BE49-F238E27FC236}">
                <a16:creationId xmlns:a16="http://schemas.microsoft.com/office/drawing/2014/main" id="{278C5AEC-A9DD-A249-BECA-2B68BF6A663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57648" y="4690319"/>
            <a:ext cx="2695706" cy="2167681"/>
          </a:xfrm>
          <a:prstGeom prst="rect">
            <a:avLst/>
          </a:prstGeom>
        </p:spPr>
      </p:pic>
      <p:pic>
        <p:nvPicPr>
          <p:cNvPr id="11" name="Picture 10">
            <a:extLst>
              <a:ext uri="{FF2B5EF4-FFF2-40B4-BE49-F238E27FC236}">
                <a16:creationId xmlns:a16="http://schemas.microsoft.com/office/drawing/2014/main" id="{B7CB2BC2-69D4-8747-8730-6F92B9887FA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t="-2956"/>
          <a:stretch/>
        </p:blipFill>
        <p:spPr>
          <a:xfrm>
            <a:off x="2707694" y="3247638"/>
            <a:ext cx="2418308" cy="2270651"/>
          </a:xfrm>
          <a:prstGeom prst="rect">
            <a:avLst/>
          </a:prstGeom>
        </p:spPr>
      </p:pic>
      <p:pic>
        <p:nvPicPr>
          <p:cNvPr id="12" name="Picture 11">
            <a:extLst>
              <a:ext uri="{FF2B5EF4-FFF2-40B4-BE49-F238E27FC236}">
                <a16:creationId xmlns:a16="http://schemas.microsoft.com/office/drawing/2014/main" id="{F603AAA3-C9F4-CB42-A2CF-D92160A7179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01281" y="4238305"/>
            <a:ext cx="2414615" cy="1953491"/>
          </a:xfrm>
          <a:prstGeom prst="rect">
            <a:avLst/>
          </a:prstGeom>
        </p:spPr>
      </p:pic>
      <p:pic>
        <p:nvPicPr>
          <p:cNvPr id="13" name="Picture 12">
            <a:extLst>
              <a:ext uri="{FF2B5EF4-FFF2-40B4-BE49-F238E27FC236}">
                <a16:creationId xmlns:a16="http://schemas.microsoft.com/office/drawing/2014/main" id="{E2ECD0EB-9523-A847-9D07-3DD35FEBCA6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28499" y="6151542"/>
            <a:ext cx="4513223" cy="677248"/>
          </a:xfrm>
          <a:prstGeom prst="rect">
            <a:avLst/>
          </a:prstGeom>
        </p:spPr>
      </p:pic>
    </p:spTree>
    <p:extLst>
      <p:ext uri="{BB962C8B-B14F-4D97-AF65-F5344CB8AC3E}">
        <p14:creationId xmlns:p14="http://schemas.microsoft.com/office/powerpoint/2010/main" val="373961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ABA0-282C-4646-89D9-127B16E82486}"/>
              </a:ext>
            </a:extLst>
          </p:cNvPr>
          <p:cNvSpPr>
            <a:spLocks noGrp="1"/>
          </p:cNvSpPr>
          <p:nvPr>
            <p:ph type="title"/>
          </p:nvPr>
        </p:nvSpPr>
        <p:spPr/>
        <p:txBody>
          <a:bodyPr/>
          <a:lstStyle/>
          <a:p>
            <a:r>
              <a:rPr lang="en-US" dirty="0"/>
              <a:t>TRISO Particle Fuel Performance Modeling</a:t>
            </a:r>
          </a:p>
        </p:txBody>
      </p:sp>
      <p:pic>
        <p:nvPicPr>
          <p:cNvPr id="7" name="Content Placeholder 6">
            <a:extLst>
              <a:ext uri="{FF2B5EF4-FFF2-40B4-BE49-F238E27FC236}">
                <a16:creationId xmlns:a16="http://schemas.microsoft.com/office/drawing/2014/main" id="{BEAD677E-A7F4-1E42-B22C-930D2BB8DE4C}"/>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673006" y="3641293"/>
            <a:ext cx="2738263" cy="2715058"/>
          </a:xfrm>
          <a:prstGeom prst="rect">
            <a:avLst/>
          </a:prstGeom>
        </p:spPr>
      </p:pic>
      <p:sp>
        <p:nvSpPr>
          <p:cNvPr id="4" name="Slide Number Placeholder 3">
            <a:extLst>
              <a:ext uri="{FF2B5EF4-FFF2-40B4-BE49-F238E27FC236}">
                <a16:creationId xmlns:a16="http://schemas.microsoft.com/office/drawing/2014/main" id="{AE95850B-3373-0543-B8D3-92BFCF0790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539FC2A1-E65F-384A-940E-413DFD8502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00923" y="1895765"/>
            <a:ext cx="1602867" cy="1595581"/>
          </a:xfrm>
          <a:prstGeom prst="rect">
            <a:avLst/>
          </a:prstGeom>
        </p:spPr>
      </p:pic>
      <p:pic>
        <p:nvPicPr>
          <p:cNvPr id="6" name="Picture 5">
            <a:extLst>
              <a:ext uri="{FF2B5EF4-FFF2-40B4-BE49-F238E27FC236}">
                <a16:creationId xmlns:a16="http://schemas.microsoft.com/office/drawing/2014/main" id="{0D2AF70A-CAA3-CF40-9C1D-8A5E1EBC46A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6000" y="1841408"/>
            <a:ext cx="2405875" cy="4697505"/>
          </a:xfrm>
          <a:prstGeom prst="rect">
            <a:avLst/>
          </a:prstGeom>
        </p:spPr>
      </p:pic>
      <p:pic>
        <p:nvPicPr>
          <p:cNvPr id="8" name="Picture 7">
            <a:extLst>
              <a:ext uri="{FF2B5EF4-FFF2-40B4-BE49-F238E27FC236}">
                <a16:creationId xmlns:a16="http://schemas.microsoft.com/office/drawing/2014/main" id="{9BDFBD74-0C70-594B-8DEC-6D2EE11163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13372" y="4842165"/>
            <a:ext cx="3546903" cy="1275196"/>
          </a:xfrm>
          <a:prstGeom prst="rect">
            <a:avLst/>
          </a:prstGeom>
        </p:spPr>
      </p:pic>
      <p:pic>
        <p:nvPicPr>
          <p:cNvPr id="9" name="Picture 8">
            <a:extLst>
              <a:ext uri="{FF2B5EF4-FFF2-40B4-BE49-F238E27FC236}">
                <a16:creationId xmlns:a16="http://schemas.microsoft.com/office/drawing/2014/main" id="{219B0323-6419-0E42-BCD5-DBD9DF24071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9600" y="5203305"/>
            <a:ext cx="1416627" cy="399561"/>
          </a:xfrm>
          <a:prstGeom prst="rect">
            <a:avLst/>
          </a:prstGeom>
        </p:spPr>
      </p:pic>
      <p:pic>
        <p:nvPicPr>
          <p:cNvPr id="10" name="Picture 9">
            <a:extLst>
              <a:ext uri="{FF2B5EF4-FFF2-40B4-BE49-F238E27FC236}">
                <a16:creationId xmlns:a16="http://schemas.microsoft.com/office/drawing/2014/main" id="{662D0CEC-71DE-CA43-9DF0-E467A551DE0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62072" y="5602866"/>
            <a:ext cx="711681" cy="273087"/>
          </a:xfrm>
          <a:prstGeom prst="rect">
            <a:avLst/>
          </a:prstGeom>
        </p:spPr>
      </p:pic>
      <p:sp>
        <p:nvSpPr>
          <p:cNvPr id="11" name="Content Placeholder 2">
            <a:extLst>
              <a:ext uri="{FF2B5EF4-FFF2-40B4-BE49-F238E27FC236}">
                <a16:creationId xmlns:a16="http://schemas.microsoft.com/office/drawing/2014/main" id="{E27C45E3-BB2E-954A-BC4A-419EF0F4F27B}"/>
              </a:ext>
            </a:extLst>
          </p:cNvPr>
          <p:cNvSpPr txBox="1">
            <a:spLocks/>
          </p:cNvSpPr>
          <p:nvPr/>
        </p:nvSpPr>
        <p:spPr bwMode="auto">
          <a:xfrm>
            <a:off x="609600" y="2014149"/>
            <a:ext cx="5315269" cy="25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rPr>
              <a:t>TRISO particle modeling is still under development from a mechanistic model standpoint</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rPr>
              <a:t>Imperfect data for many critical fission products through different layers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rPr>
              <a:t>Data typically for UO2 only, not for UC or UCO fuel kernels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endParaRPr>
          </a:p>
        </p:txBody>
      </p:sp>
    </p:spTree>
    <p:extLst>
      <p:ext uri="{BB962C8B-B14F-4D97-AF65-F5344CB8AC3E}">
        <p14:creationId xmlns:p14="http://schemas.microsoft.com/office/powerpoint/2010/main" val="4221215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75A6-1B0B-8841-A719-FDC48BFEACDB}"/>
              </a:ext>
            </a:extLst>
          </p:cNvPr>
          <p:cNvSpPr>
            <a:spLocks noGrp="1"/>
          </p:cNvSpPr>
          <p:nvPr>
            <p:ph type="title"/>
          </p:nvPr>
        </p:nvSpPr>
        <p:spPr/>
        <p:txBody>
          <a:bodyPr/>
          <a:lstStyle/>
          <a:p>
            <a:r>
              <a:rPr lang="en-US" dirty="0" err="1"/>
              <a:t>FeCrAl</a:t>
            </a:r>
            <a:endParaRPr lang="en-US" dirty="0"/>
          </a:p>
        </p:txBody>
      </p:sp>
      <p:sp>
        <p:nvSpPr>
          <p:cNvPr id="3" name="Content Placeholder 2">
            <a:extLst>
              <a:ext uri="{FF2B5EF4-FFF2-40B4-BE49-F238E27FC236}">
                <a16:creationId xmlns:a16="http://schemas.microsoft.com/office/drawing/2014/main" id="{E407E887-B0CF-714B-8195-9EADD4956EC4}"/>
              </a:ext>
            </a:extLst>
          </p:cNvPr>
          <p:cNvSpPr>
            <a:spLocks noGrp="1"/>
          </p:cNvSpPr>
          <p:nvPr>
            <p:ph idx="1"/>
          </p:nvPr>
        </p:nvSpPr>
        <p:spPr>
          <a:xfrm>
            <a:off x="609600" y="2160495"/>
            <a:ext cx="4846519" cy="3965670"/>
          </a:xfrm>
        </p:spPr>
        <p:txBody>
          <a:bodyPr/>
          <a:lstStyle/>
          <a:p>
            <a:r>
              <a:rPr lang="en-US" sz="2000" dirty="0"/>
              <a:t>Evolution of compositional randomness (precipitation) will affect the mechanical properties of </a:t>
            </a:r>
            <a:r>
              <a:rPr lang="en-US" sz="2000" dirty="0" err="1"/>
              <a:t>FeCrAl</a:t>
            </a:r>
            <a:endParaRPr lang="en-US" sz="2000" dirty="0"/>
          </a:p>
          <a:p>
            <a:r>
              <a:rPr lang="en-US" sz="2000" dirty="0"/>
              <a:t>Kinetic Monte Carlo simulations modeled the precipitation of alpha’ phase from bcc Fe-Cr alloys under thermal aging at various temperatures</a:t>
            </a:r>
          </a:p>
          <a:p>
            <a:r>
              <a:rPr lang="en-US" sz="2000" dirty="0"/>
              <a:t>Fe-Al alloys do not show any phase separation</a:t>
            </a:r>
          </a:p>
          <a:p>
            <a:r>
              <a:rPr lang="en-US" sz="2000" dirty="0"/>
              <a:t>Can determine critical temperatures for precipitation and the resulting microstructures to investigate potential hardening</a:t>
            </a:r>
          </a:p>
        </p:txBody>
      </p:sp>
      <p:sp>
        <p:nvSpPr>
          <p:cNvPr id="4" name="Slide Number Placeholder 3">
            <a:extLst>
              <a:ext uri="{FF2B5EF4-FFF2-40B4-BE49-F238E27FC236}">
                <a16:creationId xmlns:a16="http://schemas.microsoft.com/office/drawing/2014/main" id="{BDACF95B-295D-9440-A4A5-58C3C3BCD45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3768E076-4A2B-9247-9B4D-06D0C78BAA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92701" y="1847852"/>
            <a:ext cx="3170217" cy="2184400"/>
          </a:xfrm>
          <a:prstGeom prst="rect">
            <a:avLst/>
          </a:prstGeom>
        </p:spPr>
      </p:pic>
      <p:pic>
        <p:nvPicPr>
          <p:cNvPr id="6" name="Picture 5">
            <a:extLst>
              <a:ext uri="{FF2B5EF4-FFF2-40B4-BE49-F238E27FC236}">
                <a16:creationId xmlns:a16="http://schemas.microsoft.com/office/drawing/2014/main" id="{D018691A-A48A-664A-9280-9DB83FE5A8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00644" y="1700692"/>
            <a:ext cx="3277152" cy="2478719"/>
          </a:xfrm>
          <a:prstGeom prst="rect">
            <a:avLst/>
          </a:prstGeom>
        </p:spPr>
      </p:pic>
      <p:pic>
        <p:nvPicPr>
          <p:cNvPr id="7" name="Picture 6">
            <a:extLst>
              <a:ext uri="{FF2B5EF4-FFF2-40B4-BE49-F238E27FC236}">
                <a16:creationId xmlns:a16="http://schemas.microsoft.com/office/drawing/2014/main" id="{642C1348-858F-6540-871E-8EFD87634AF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64646" y="4179411"/>
            <a:ext cx="3170217" cy="2391470"/>
          </a:xfrm>
          <a:prstGeom prst="rect">
            <a:avLst/>
          </a:prstGeom>
        </p:spPr>
      </p:pic>
    </p:spTree>
    <p:extLst>
      <p:ext uri="{BB962C8B-B14F-4D97-AF65-F5344CB8AC3E}">
        <p14:creationId xmlns:p14="http://schemas.microsoft.com/office/powerpoint/2010/main" val="3750395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DCCAD-BE05-A94F-B66A-EA2D3ABF07E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7C9A290-33D4-8D48-BEAB-3A09AD15C127}"/>
              </a:ext>
            </a:extLst>
          </p:cNvPr>
          <p:cNvSpPr>
            <a:spLocks noGrp="1"/>
          </p:cNvSpPr>
          <p:nvPr>
            <p:ph idx="1"/>
          </p:nvPr>
        </p:nvSpPr>
        <p:spPr/>
        <p:txBody>
          <a:bodyPr/>
          <a:lstStyle/>
          <a:p>
            <a:r>
              <a:rPr lang="en-US" dirty="0"/>
              <a:t>Researchers are working to develop materials models for the fuel and cladding that are mechanistic rather than empirical and that are based on the evolution of the microstructure rather than the burnup</a:t>
            </a:r>
          </a:p>
          <a:p>
            <a:endParaRPr lang="en-US" dirty="0"/>
          </a:p>
        </p:txBody>
      </p:sp>
      <p:sp>
        <p:nvSpPr>
          <p:cNvPr id="4" name="Slide Number Placeholder 3">
            <a:extLst>
              <a:ext uri="{FF2B5EF4-FFF2-40B4-BE49-F238E27FC236}">
                <a16:creationId xmlns:a16="http://schemas.microsoft.com/office/drawing/2014/main" id="{C5080A65-7384-FF4F-94B0-F4C3AB1A3F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17452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C1970-F3F5-A94D-AE92-F20A79829D2D}"/>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EA711F14-73E2-A715-A83A-56B9AADE5F8F}"/>
              </a:ext>
            </a:extLst>
          </p:cNvPr>
          <p:cNvSpPr>
            <a:spLocks noGrp="1"/>
          </p:cNvSpPr>
          <p:nvPr>
            <p:ph idx="1"/>
          </p:nvPr>
        </p:nvSpPr>
        <p:spPr>
          <a:xfrm>
            <a:off x="609600" y="1968501"/>
            <a:ext cx="10972800" cy="4157664"/>
          </a:xfrm>
        </p:spPr>
        <p:txBody>
          <a:bodyPr/>
          <a:lstStyle/>
          <a:p>
            <a:r>
              <a:rPr lang="en-US" sz="2000" dirty="0"/>
              <a:t>The crystal lattice is never perfect; it has defects</a:t>
            </a:r>
          </a:p>
          <a:p>
            <a:pPr lvl="1"/>
            <a:r>
              <a:rPr lang="en-US" sz="2000" dirty="0"/>
              <a:t>Point defects, dislocations, grain boundaries, voids and precipitates</a:t>
            </a:r>
          </a:p>
          <a:p>
            <a:r>
              <a:rPr lang="en-US" sz="2000" dirty="0"/>
              <a:t>Microstructure can be tailored through processing, during fabrication or post-fabrication</a:t>
            </a:r>
          </a:p>
          <a:p>
            <a:r>
              <a:rPr lang="en-US" sz="2000" dirty="0"/>
              <a:t>Started UO2 radiation effects</a:t>
            </a:r>
          </a:p>
          <a:p>
            <a:pPr lvl="1"/>
            <a:r>
              <a:rPr lang="en-US" sz="2000" dirty="0"/>
              <a:t>interstitial loops and voids</a:t>
            </a:r>
          </a:p>
          <a:p>
            <a:pPr lvl="1"/>
            <a:r>
              <a:rPr lang="en-US" sz="2000" dirty="0"/>
              <a:t>changes in thermal conductivity due to irradiation and chemistry changes</a:t>
            </a:r>
          </a:p>
          <a:p>
            <a:pPr lvl="1"/>
            <a:r>
              <a:rPr lang="en-US" sz="2000" dirty="0"/>
              <a:t>have various empirical models which take into account phonon and electron kth, as well as burnup</a:t>
            </a:r>
          </a:p>
        </p:txBody>
      </p:sp>
      <p:sp>
        <p:nvSpPr>
          <p:cNvPr id="4" name="Slide Number Placeholder 3">
            <a:extLst>
              <a:ext uri="{FF2B5EF4-FFF2-40B4-BE49-F238E27FC236}">
                <a16:creationId xmlns:a16="http://schemas.microsoft.com/office/drawing/2014/main" id="{5BA1D232-F61C-0870-5C34-3688EEE46BBB}"/>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spTree>
    <p:extLst>
      <p:ext uri="{BB962C8B-B14F-4D97-AF65-F5344CB8AC3E}">
        <p14:creationId xmlns:p14="http://schemas.microsoft.com/office/powerpoint/2010/main" val="2202772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UO2 Radiation effects Continued</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4</a:t>
            </a:fld>
            <a:endParaRPr lang="en-US"/>
          </a:p>
        </p:txBody>
      </p:sp>
    </p:spTree>
    <p:extLst>
      <p:ext uri="{BB962C8B-B14F-4D97-AF65-F5344CB8AC3E}">
        <p14:creationId xmlns:p14="http://schemas.microsoft.com/office/powerpoint/2010/main" val="1604704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D0FE3-9B84-154C-911C-3D55F7F2098E}"/>
              </a:ext>
            </a:extLst>
          </p:cNvPr>
          <p:cNvSpPr>
            <a:spLocks noGrp="1"/>
          </p:cNvSpPr>
          <p:nvPr>
            <p:ph type="title"/>
          </p:nvPr>
        </p:nvSpPr>
        <p:spPr/>
        <p:txBody>
          <a:bodyPr/>
          <a:lstStyle/>
          <a:p>
            <a:pPr algn="l"/>
            <a:r>
              <a:rPr lang="en-US" dirty="0"/>
              <a:t>Other Physical Changes</a:t>
            </a:r>
          </a:p>
        </p:txBody>
      </p:sp>
      <p:sp>
        <p:nvSpPr>
          <p:cNvPr id="3" name="Content Placeholder 2">
            <a:extLst>
              <a:ext uri="{FF2B5EF4-FFF2-40B4-BE49-F238E27FC236}">
                <a16:creationId xmlns:a16="http://schemas.microsoft.com/office/drawing/2014/main" id="{F4FE3119-4514-4441-BC64-B0004A46E939}"/>
              </a:ext>
            </a:extLst>
          </p:cNvPr>
          <p:cNvSpPr>
            <a:spLocks noGrp="1"/>
          </p:cNvSpPr>
          <p:nvPr>
            <p:ph sz="half" idx="1"/>
          </p:nvPr>
        </p:nvSpPr>
        <p:spPr>
          <a:xfrm>
            <a:off x="609600" y="1968501"/>
            <a:ext cx="5293360" cy="4157663"/>
          </a:xfrm>
        </p:spPr>
        <p:txBody>
          <a:bodyPr/>
          <a:lstStyle/>
          <a:p>
            <a:r>
              <a:rPr lang="en-US" sz="2000" dirty="0"/>
              <a:t>An important effect of radiation damage is the volume increase of the crystal lattice, leading to macroscopic swelling of the fuel material</a:t>
            </a:r>
          </a:p>
          <a:p>
            <a:r>
              <a:rPr lang="en-US" sz="2000" dirty="0"/>
              <a:t>Alpha particle damage alone can cause approximately 0.4% swelling</a:t>
            </a:r>
          </a:p>
          <a:p>
            <a:r>
              <a:rPr lang="en-US" sz="2000" dirty="0"/>
              <a:t>Mechanical properties also vary with damage</a:t>
            </a:r>
          </a:p>
          <a:p>
            <a:r>
              <a:rPr lang="en-US" sz="2000" dirty="0"/>
              <a:t>Hardness increases as a function of dpa</a:t>
            </a:r>
          </a:p>
          <a:p>
            <a:r>
              <a:rPr lang="en-US" sz="2000" dirty="0"/>
              <a:t>Young’s modulus decreases with dpa</a:t>
            </a:r>
          </a:p>
          <a:p>
            <a:endParaRPr lang="en-US" sz="2000" dirty="0"/>
          </a:p>
          <a:p>
            <a:endParaRPr lang="en-US" sz="2000" dirty="0"/>
          </a:p>
        </p:txBody>
      </p:sp>
      <p:sp>
        <p:nvSpPr>
          <p:cNvPr id="5" name="Slide Number Placeholder 4">
            <a:extLst>
              <a:ext uri="{FF2B5EF4-FFF2-40B4-BE49-F238E27FC236}">
                <a16:creationId xmlns:a16="http://schemas.microsoft.com/office/drawing/2014/main" id="{61232C78-AEC2-7543-950C-5BE2E21D9EAB}"/>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pic>
        <p:nvPicPr>
          <p:cNvPr id="7" name="Picture 6">
            <a:extLst>
              <a:ext uri="{FF2B5EF4-FFF2-40B4-BE49-F238E27FC236}">
                <a16:creationId xmlns:a16="http://schemas.microsoft.com/office/drawing/2014/main" id="{203F6D67-D098-534E-BE8E-7E834262E0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57075" y="3348136"/>
            <a:ext cx="3003815" cy="2236884"/>
          </a:xfrm>
          <a:prstGeom prst="rect">
            <a:avLst/>
          </a:prstGeom>
        </p:spPr>
      </p:pic>
      <p:pic>
        <p:nvPicPr>
          <p:cNvPr id="8" name="Picture 7">
            <a:extLst>
              <a:ext uri="{FF2B5EF4-FFF2-40B4-BE49-F238E27FC236}">
                <a16:creationId xmlns:a16="http://schemas.microsoft.com/office/drawing/2014/main" id="{FCE15732-A7E7-6540-807F-7F89C46C67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01660" y="857449"/>
            <a:ext cx="2918460" cy="2448022"/>
          </a:xfrm>
          <a:prstGeom prst="rect">
            <a:avLst/>
          </a:prstGeom>
        </p:spPr>
      </p:pic>
      <p:pic>
        <p:nvPicPr>
          <p:cNvPr id="9" name="Picture 8">
            <a:extLst>
              <a:ext uri="{FF2B5EF4-FFF2-40B4-BE49-F238E27FC236}">
                <a16:creationId xmlns:a16="http://schemas.microsoft.com/office/drawing/2014/main" id="{0CF9D706-B520-DB48-82D5-5F14A99B804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60890" y="3262805"/>
            <a:ext cx="3231109" cy="2335356"/>
          </a:xfrm>
          <a:prstGeom prst="rect">
            <a:avLst/>
          </a:prstGeom>
        </p:spPr>
      </p:pic>
    </p:spTree>
    <p:extLst>
      <p:ext uri="{BB962C8B-B14F-4D97-AF65-F5344CB8AC3E}">
        <p14:creationId xmlns:p14="http://schemas.microsoft.com/office/powerpoint/2010/main" val="2519450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5BE65-EA33-1E27-56CE-E2C2B17D9C66}"/>
              </a:ext>
            </a:extLst>
          </p:cNvPr>
          <p:cNvSpPr>
            <a:spLocks noGrp="1"/>
          </p:cNvSpPr>
          <p:nvPr>
            <p:ph type="title"/>
          </p:nvPr>
        </p:nvSpPr>
        <p:spPr/>
        <p:txBody>
          <a:bodyPr/>
          <a:lstStyle/>
          <a:p>
            <a:r>
              <a:rPr lang="en-US" dirty="0"/>
              <a:t>High Burnup Structure (HBS)</a:t>
            </a:r>
          </a:p>
        </p:txBody>
      </p:sp>
      <p:sp>
        <p:nvSpPr>
          <p:cNvPr id="3" name="Content Placeholder 2">
            <a:extLst>
              <a:ext uri="{FF2B5EF4-FFF2-40B4-BE49-F238E27FC236}">
                <a16:creationId xmlns:a16="http://schemas.microsoft.com/office/drawing/2014/main" id="{7E7D6AA5-7E15-D5D2-21E6-D2B97AFB376F}"/>
              </a:ext>
            </a:extLst>
          </p:cNvPr>
          <p:cNvSpPr>
            <a:spLocks noGrp="1"/>
          </p:cNvSpPr>
          <p:nvPr>
            <p:ph idx="1"/>
          </p:nvPr>
        </p:nvSpPr>
        <p:spPr>
          <a:xfrm>
            <a:off x="609599" y="2160495"/>
            <a:ext cx="6984345" cy="3965670"/>
          </a:xfrm>
        </p:spPr>
        <p:txBody>
          <a:bodyPr/>
          <a:lstStyle/>
          <a:p>
            <a:r>
              <a:rPr lang="en-US" sz="2000" dirty="0"/>
              <a:t>At the beginning of the irradiation, the local power is ~10% higher on the pellet periphery, due to self-shielding effect in 235U fissions driven by neutrons entering the rods after interactions in the water</a:t>
            </a:r>
          </a:p>
          <a:p>
            <a:r>
              <a:rPr lang="en-US" sz="2000" dirty="0"/>
              <a:t>With increasing burnup, a strong capture of neutrons by U-238 in the resonance range occurs at the periphery of the fuel</a:t>
            </a:r>
          </a:p>
          <a:p>
            <a:r>
              <a:rPr lang="en-US" sz="2000" dirty="0"/>
              <a:t>This leads to the production of Pu-239, and leads to a higher fissile density and thus a further increase in the local power/burnup</a:t>
            </a:r>
          </a:p>
          <a:p>
            <a:r>
              <a:rPr lang="en-US" sz="2000" dirty="0"/>
              <a:t>This high local burnup area is on the outer ring of the fuel and is about 200 microns thick, which represents about 8% of the fuel </a:t>
            </a:r>
          </a:p>
        </p:txBody>
      </p:sp>
      <p:sp>
        <p:nvSpPr>
          <p:cNvPr id="4" name="Slide Number Placeholder 3">
            <a:extLst>
              <a:ext uri="{FF2B5EF4-FFF2-40B4-BE49-F238E27FC236}">
                <a16:creationId xmlns:a16="http://schemas.microsoft.com/office/drawing/2014/main" id="{3F5D40A2-C122-748D-287A-ABF9B301DAC3}"/>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pic>
        <p:nvPicPr>
          <p:cNvPr id="5" name="Picture 4">
            <a:extLst>
              <a:ext uri="{FF2B5EF4-FFF2-40B4-BE49-F238E27FC236}">
                <a16:creationId xmlns:a16="http://schemas.microsoft.com/office/drawing/2014/main" id="{73FA6F1C-644B-3526-0AF4-93577663AE3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93945" y="2160495"/>
            <a:ext cx="4505289" cy="3519487"/>
          </a:xfrm>
          <a:prstGeom prst="rect">
            <a:avLst/>
          </a:prstGeom>
        </p:spPr>
      </p:pic>
    </p:spTree>
    <p:extLst>
      <p:ext uri="{BB962C8B-B14F-4D97-AF65-F5344CB8AC3E}">
        <p14:creationId xmlns:p14="http://schemas.microsoft.com/office/powerpoint/2010/main" val="3579925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CCF0A-FB4F-F14A-9D10-B2D7EF59513F}"/>
              </a:ext>
            </a:extLst>
          </p:cNvPr>
          <p:cNvSpPr>
            <a:spLocks noGrp="1"/>
          </p:cNvSpPr>
          <p:nvPr>
            <p:ph type="title"/>
          </p:nvPr>
        </p:nvSpPr>
        <p:spPr/>
        <p:txBody>
          <a:bodyPr/>
          <a:lstStyle/>
          <a:p>
            <a:r>
              <a:rPr lang="en-US" dirty="0"/>
              <a:t>High Burnup Structure (HBS)</a:t>
            </a:r>
          </a:p>
        </p:txBody>
      </p:sp>
      <p:sp>
        <p:nvSpPr>
          <p:cNvPr id="3" name="Content Placeholder 2">
            <a:extLst>
              <a:ext uri="{FF2B5EF4-FFF2-40B4-BE49-F238E27FC236}">
                <a16:creationId xmlns:a16="http://schemas.microsoft.com/office/drawing/2014/main" id="{1DEF965F-60E3-9840-A7E1-862600FE55A8}"/>
              </a:ext>
            </a:extLst>
          </p:cNvPr>
          <p:cNvSpPr>
            <a:spLocks noGrp="1"/>
          </p:cNvSpPr>
          <p:nvPr>
            <p:ph idx="1"/>
          </p:nvPr>
        </p:nvSpPr>
        <p:spPr>
          <a:xfrm>
            <a:off x="609600" y="2160495"/>
            <a:ext cx="6374295" cy="3965670"/>
          </a:xfrm>
        </p:spPr>
        <p:txBody>
          <a:bodyPr/>
          <a:lstStyle/>
          <a:p>
            <a:r>
              <a:rPr lang="en-US" sz="2000" dirty="0"/>
              <a:t>When thermal recovery is not sufficiently efficient (at lower temperatures), the accumulation of defects at high burnup can lead to the instability of the crystalline structure, initiating a restructuring driven by the energy stored in the material</a:t>
            </a:r>
          </a:p>
          <a:p>
            <a:r>
              <a:rPr lang="en-US" sz="2000" dirty="0"/>
              <a:t>This can be amorphization (not observed in UO2) or recrystallization/polygonization</a:t>
            </a:r>
          </a:p>
          <a:p>
            <a:r>
              <a:rPr lang="en-US" sz="2000" dirty="0"/>
              <a:t>Polygonization is the rearrangement of dislocations into sub-domain walls with slightly misaligned grains</a:t>
            </a:r>
          </a:p>
          <a:p>
            <a:r>
              <a:rPr lang="en-US" sz="2000" dirty="0"/>
              <a:t>In UO2, grains subdivide from 10 microns in size to 100-200 nm size, and a densely porous structure is formed (~20% porosity)</a:t>
            </a:r>
          </a:p>
          <a:p>
            <a:endParaRPr lang="en-US" sz="2000" dirty="0"/>
          </a:p>
        </p:txBody>
      </p:sp>
      <p:sp>
        <p:nvSpPr>
          <p:cNvPr id="4" name="Slide Number Placeholder 3">
            <a:extLst>
              <a:ext uri="{FF2B5EF4-FFF2-40B4-BE49-F238E27FC236}">
                <a16:creationId xmlns:a16="http://schemas.microsoft.com/office/drawing/2014/main" id="{BB5BCB2B-E992-4441-95C8-78A017C7D93C}"/>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5" name="Picture 4">
            <a:extLst>
              <a:ext uri="{FF2B5EF4-FFF2-40B4-BE49-F238E27FC236}">
                <a16:creationId xmlns:a16="http://schemas.microsoft.com/office/drawing/2014/main" id="{FBBCBAF5-E9B2-7248-9AE1-49352A7604D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110598" y="2571267"/>
            <a:ext cx="5081402" cy="2623585"/>
          </a:xfrm>
          <a:prstGeom prst="rect">
            <a:avLst/>
          </a:prstGeom>
        </p:spPr>
      </p:pic>
    </p:spTree>
    <p:extLst>
      <p:ext uri="{BB962C8B-B14F-4D97-AF65-F5344CB8AC3E}">
        <p14:creationId xmlns:p14="http://schemas.microsoft.com/office/powerpoint/2010/main" val="1011576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BC53A-0044-E74B-AB34-073F51252D99}"/>
              </a:ext>
            </a:extLst>
          </p:cNvPr>
          <p:cNvSpPr>
            <a:spLocks noGrp="1"/>
          </p:cNvSpPr>
          <p:nvPr>
            <p:ph type="title"/>
          </p:nvPr>
        </p:nvSpPr>
        <p:spPr/>
        <p:txBody>
          <a:bodyPr/>
          <a:lstStyle/>
          <a:p>
            <a:r>
              <a:rPr lang="en-US" dirty="0"/>
              <a:t>High Burnup Structure (HBS)</a:t>
            </a:r>
          </a:p>
        </p:txBody>
      </p:sp>
      <p:sp>
        <p:nvSpPr>
          <p:cNvPr id="3" name="Content Placeholder 2">
            <a:extLst>
              <a:ext uri="{FF2B5EF4-FFF2-40B4-BE49-F238E27FC236}">
                <a16:creationId xmlns:a16="http://schemas.microsoft.com/office/drawing/2014/main" id="{1993DC90-CC3F-2D46-ABBB-95604395731F}"/>
              </a:ext>
            </a:extLst>
          </p:cNvPr>
          <p:cNvSpPr>
            <a:spLocks noGrp="1"/>
          </p:cNvSpPr>
          <p:nvPr>
            <p:ph idx="1"/>
          </p:nvPr>
        </p:nvSpPr>
        <p:spPr>
          <a:xfrm>
            <a:off x="609600" y="2160495"/>
            <a:ext cx="5825924" cy="3965670"/>
          </a:xfrm>
        </p:spPr>
        <p:txBody>
          <a:bodyPr/>
          <a:lstStyle/>
          <a:p>
            <a:r>
              <a:rPr lang="en-US" sz="2000" dirty="0"/>
              <a:t>The increase of the relative porosity volume degrades the material conductivity and reduces the mean grain size</a:t>
            </a:r>
          </a:p>
          <a:p>
            <a:r>
              <a:rPr lang="en-US" sz="2000" dirty="0"/>
              <a:t>On the other hand, the intragranular irradiation defect-cleaning improves the fuel intrinsic thermal conductivity</a:t>
            </a:r>
          </a:p>
          <a:p>
            <a:r>
              <a:rPr lang="en-US" sz="2000" dirty="0"/>
              <a:t>Fission gas in HBS bubble is retained, not released</a:t>
            </a:r>
          </a:p>
          <a:p>
            <a:r>
              <a:rPr lang="en-US" sz="2000" dirty="0"/>
              <a:t>Exact mechanism of HBS formation is not fully understood, believe to be polygonization, interacting with fission gas bubbles, dislocation growth, and high levels of energy deposition</a:t>
            </a:r>
          </a:p>
          <a:p>
            <a:endParaRPr lang="en-US" sz="2000" dirty="0"/>
          </a:p>
        </p:txBody>
      </p:sp>
      <p:sp>
        <p:nvSpPr>
          <p:cNvPr id="4" name="Slide Number Placeholder 3">
            <a:extLst>
              <a:ext uri="{FF2B5EF4-FFF2-40B4-BE49-F238E27FC236}">
                <a16:creationId xmlns:a16="http://schemas.microsoft.com/office/drawing/2014/main" id="{EE9D85E4-BA66-354B-9C43-D5865BAE4DDE}"/>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5" name="Picture 4">
            <a:extLst>
              <a:ext uri="{FF2B5EF4-FFF2-40B4-BE49-F238E27FC236}">
                <a16:creationId xmlns:a16="http://schemas.microsoft.com/office/drawing/2014/main" id="{49F41BE0-6844-054D-9C3D-11E7D80FABF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5469366" y="3270679"/>
            <a:ext cx="4691364" cy="1845104"/>
          </a:xfrm>
          <a:prstGeom prst="rect">
            <a:avLst/>
          </a:prstGeom>
        </p:spPr>
      </p:pic>
      <p:pic>
        <p:nvPicPr>
          <p:cNvPr id="6" name="Picture 5">
            <a:extLst>
              <a:ext uri="{FF2B5EF4-FFF2-40B4-BE49-F238E27FC236}">
                <a16:creationId xmlns:a16="http://schemas.microsoft.com/office/drawing/2014/main" id="{5A3D81E5-FE66-954A-BF79-8BA494556A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31895" y="2708475"/>
            <a:ext cx="3051205" cy="2250151"/>
          </a:xfrm>
          <a:prstGeom prst="rect">
            <a:avLst/>
          </a:prstGeom>
        </p:spPr>
      </p:pic>
    </p:spTree>
    <p:extLst>
      <p:ext uri="{BB962C8B-B14F-4D97-AF65-F5344CB8AC3E}">
        <p14:creationId xmlns:p14="http://schemas.microsoft.com/office/powerpoint/2010/main" val="1121759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01FB7-A422-CC47-3EB9-B1E9E8DEC9C5}"/>
              </a:ext>
            </a:extLst>
          </p:cNvPr>
          <p:cNvSpPr>
            <a:spLocks noGrp="1"/>
          </p:cNvSpPr>
          <p:nvPr>
            <p:ph type="title"/>
          </p:nvPr>
        </p:nvSpPr>
        <p:spPr/>
        <p:txBody>
          <a:bodyPr/>
          <a:lstStyle/>
          <a:p>
            <a:r>
              <a:rPr lang="en-US" dirty="0"/>
              <a:t>High Burnup Structure (HBS)</a:t>
            </a:r>
          </a:p>
        </p:txBody>
      </p:sp>
      <p:sp>
        <p:nvSpPr>
          <p:cNvPr id="3" name="Content Placeholder 2">
            <a:extLst>
              <a:ext uri="{FF2B5EF4-FFF2-40B4-BE49-F238E27FC236}">
                <a16:creationId xmlns:a16="http://schemas.microsoft.com/office/drawing/2014/main" id="{9095C1C5-DC4A-95FC-775C-721033291ECD}"/>
              </a:ext>
            </a:extLst>
          </p:cNvPr>
          <p:cNvSpPr>
            <a:spLocks noGrp="1"/>
          </p:cNvSpPr>
          <p:nvPr>
            <p:ph idx="1"/>
          </p:nvPr>
        </p:nvSpPr>
        <p:spPr>
          <a:xfrm>
            <a:off x="609600" y="2160495"/>
            <a:ext cx="6506817" cy="3965670"/>
          </a:xfrm>
        </p:spPr>
        <p:txBody>
          <a:bodyPr/>
          <a:lstStyle/>
          <a:p>
            <a:r>
              <a:rPr lang="en-US" sz="2000" dirty="0"/>
              <a:t>HBS has a high fission gas retention capacity, and does not evolve toward an open system of interconnected channels, even when porosity reaches very high values</a:t>
            </a:r>
          </a:p>
          <a:p>
            <a:r>
              <a:rPr lang="en-US" sz="2000" dirty="0"/>
              <a:t>Thus, the HBS is a relatively stable structure, limiting pressure increase in the plenum</a:t>
            </a:r>
          </a:p>
          <a:p>
            <a:r>
              <a:rPr lang="en-US" sz="2000" dirty="0"/>
              <a:t>While burnup is higher in the rim region, the HBS polygonization removes/sweeps defects to new grain boundaries, removing some phonon scatterers</a:t>
            </a:r>
          </a:p>
          <a:p>
            <a:r>
              <a:rPr lang="en-US" sz="2000" dirty="0"/>
              <a:t>Despite high porosity, thermal conductivity increases, slightly decreasing centerline temperatures in high burnup fuel</a:t>
            </a:r>
          </a:p>
        </p:txBody>
      </p:sp>
      <p:sp>
        <p:nvSpPr>
          <p:cNvPr id="4" name="Slide Number Placeholder 3">
            <a:extLst>
              <a:ext uri="{FF2B5EF4-FFF2-40B4-BE49-F238E27FC236}">
                <a16:creationId xmlns:a16="http://schemas.microsoft.com/office/drawing/2014/main" id="{A00B1FEA-7CDB-4C28-CDE5-8C02897913E5}"/>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pic>
        <p:nvPicPr>
          <p:cNvPr id="5" name="Picture 4">
            <a:extLst>
              <a:ext uri="{FF2B5EF4-FFF2-40B4-BE49-F238E27FC236}">
                <a16:creationId xmlns:a16="http://schemas.microsoft.com/office/drawing/2014/main" id="{D0419B49-BF83-C00D-78FA-752813401A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761111" y="2074829"/>
            <a:ext cx="3821289" cy="2550829"/>
          </a:xfrm>
          <a:prstGeom prst="rect">
            <a:avLst/>
          </a:prstGeom>
        </p:spPr>
      </p:pic>
      <p:pic>
        <p:nvPicPr>
          <p:cNvPr id="6" name="Picture 5">
            <a:extLst>
              <a:ext uri="{FF2B5EF4-FFF2-40B4-BE49-F238E27FC236}">
                <a16:creationId xmlns:a16="http://schemas.microsoft.com/office/drawing/2014/main" id="{FA6D0638-F448-C209-51D4-B99C2D476A7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198431" y="4625658"/>
            <a:ext cx="2946647" cy="1928184"/>
          </a:xfrm>
          <a:prstGeom prst="rect">
            <a:avLst/>
          </a:prstGeom>
        </p:spPr>
      </p:pic>
    </p:spTree>
    <p:extLst>
      <p:ext uri="{BB962C8B-B14F-4D97-AF65-F5344CB8AC3E}">
        <p14:creationId xmlns:p14="http://schemas.microsoft.com/office/powerpoint/2010/main" val="2496151366"/>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3110</TotalTime>
  <Words>1412</Words>
  <Application>Microsoft Macintosh PowerPoint</Application>
  <PresentationFormat>Widescreen</PresentationFormat>
  <Paragraphs>215</Paragraphs>
  <Slides>24</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24</vt:i4>
      </vt:variant>
    </vt:vector>
  </HeadingPairs>
  <TitlesOfParts>
    <vt:vector size="29" baseType="lpstr">
      <vt:lpstr>Arial</vt:lpstr>
      <vt:lpstr>Calibri</vt:lpstr>
      <vt:lpstr>Times New Roman</vt:lpstr>
      <vt:lpstr>NCStateU-horizontal-left-logo</vt:lpstr>
      <vt:lpstr>1_NCStateU-horizontal-left-logo</vt:lpstr>
      <vt:lpstr>Nuclear Fuel Performance</vt:lpstr>
      <vt:lpstr>Housekeeping</vt:lpstr>
      <vt:lpstr>Last Time</vt:lpstr>
      <vt:lpstr>UO2 Radiation effects Continued</vt:lpstr>
      <vt:lpstr>Other Physical Changes</vt:lpstr>
      <vt:lpstr>High Burnup Structure (HBS)</vt:lpstr>
      <vt:lpstr>High Burnup Structure (HBS)</vt:lpstr>
      <vt:lpstr>High Burnup Structure (HBS)</vt:lpstr>
      <vt:lpstr>High Burnup Structure (HBS)</vt:lpstr>
      <vt:lpstr>Radiation Effects Summary</vt:lpstr>
      <vt:lpstr>mechanistic modeling</vt:lpstr>
      <vt:lpstr>Microstructure-based fuel performance modeling</vt:lpstr>
      <vt:lpstr>Example: fission gas behavior in the fuel</vt:lpstr>
      <vt:lpstr>Multiscale separate effects experiments and simulations inform the development of the models</vt:lpstr>
      <vt:lpstr>Microstructure-based models</vt:lpstr>
      <vt:lpstr>Parametrizing the mechanistic model</vt:lpstr>
      <vt:lpstr>Parametrizing the mechanistic model</vt:lpstr>
      <vt:lpstr>Parametrizing the mechanistic model</vt:lpstr>
      <vt:lpstr>Comparing with experiments…</vt:lpstr>
      <vt:lpstr>UZr Fuel Performance Modeling</vt:lpstr>
      <vt:lpstr>U3Si2 Fuel Performance Modeling</vt:lpstr>
      <vt:lpstr>TRISO Particle Fuel Performance Modeling</vt:lpstr>
      <vt:lpstr>FeCrAl</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Nuclear Fuel Performance</dc:title>
  <dc:creator>Benjamin W. Beeler</dc:creator>
  <cp:lastModifiedBy>Benjamin Beeler</cp:lastModifiedBy>
  <cp:revision>13</cp:revision>
  <dcterms:created xsi:type="dcterms:W3CDTF">2024-02-20T20:00:53Z</dcterms:created>
  <dcterms:modified xsi:type="dcterms:W3CDTF">2025-02-18T21:25:08Z</dcterms:modified>
</cp:coreProperties>
</file>